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8" r:id="rId3"/>
    <p:sldId id="260" r:id="rId4"/>
    <p:sldId id="259" r:id="rId5"/>
    <p:sldId id="267" r:id="rId6"/>
    <p:sldId id="262" r:id="rId7"/>
    <p:sldId id="261" r:id="rId8"/>
    <p:sldId id="263" r:id="rId9"/>
    <p:sldId id="264" r:id="rId10"/>
    <p:sldId id="265" r:id="rId11"/>
    <p:sldId id="266" r:id="rId12"/>
    <p:sldId id="268" r:id="rId13"/>
    <p:sldId id="269" r:id="rId14"/>
    <p:sldId id="270" r:id="rId15"/>
    <p:sldId id="271" r:id="rId16"/>
    <p:sldId id="272" r:id="rId17"/>
    <p:sldId id="273" r:id="rId18"/>
    <p:sldId id="274" r:id="rId19"/>
    <p:sldId id="283" r:id="rId20"/>
    <p:sldId id="275" r:id="rId21"/>
    <p:sldId id="305" r:id="rId22"/>
    <p:sldId id="276" r:id="rId23"/>
    <p:sldId id="277" r:id="rId24"/>
    <p:sldId id="302" r:id="rId25"/>
    <p:sldId id="301" r:id="rId26"/>
    <p:sldId id="278" r:id="rId27"/>
    <p:sldId id="279" r:id="rId28"/>
    <p:sldId id="280" r:id="rId29"/>
    <p:sldId id="281" r:id="rId30"/>
    <p:sldId id="303" r:id="rId31"/>
    <p:sldId id="304" r:id="rId32"/>
    <p:sldId id="28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6" autoAdjust="0"/>
    <p:restoredTop sz="94660"/>
  </p:normalViewPr>
  <p:slideViewPr>
    <p:cSldViewPr>
      <p:cViewPr varScale="1">
        <p:scale>
          <a:sx n="60" d="100"/>
          <a:sy n="60"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541E31-9039-43BD-B08F-307F42CE5B51}" type="datetimeFigureOut">
              <a:rPr lang="es-VE" smtClean="0"/>
              <a:pPr/>
              <a:t>09-11-2018</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6C8BC5-E58C-4572-A56A-06A3FBA0236D}" type="slidenum">
              <a:rPr lang="es-VE" smtClean="0"/>
              <a:pPr/>
              <a:t>‹Nº›</a:t>
            </a:fld>
            <a:endParaRPr lang="es-VE"/>
          </a:p>
        </p:txBody>
      </p:sp>
    </p:spTree>
    <p:extLst>
      <p:ext uri="{BB962C8B-B14F-4D97-AF65-F5344CB8AC3E}">
        <p14:creationId xmlns:p14="http://schemas.microsoft.com/office/powerpoint/2010/main" val="1347080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s.wikipedia.org/wiki/Port%C3%A1til" TargetMode="External"/><Relationship Id="rId13" Type="http://schemas.openxmlformats.org/officeDocument/2006/relationships/hyperlink" Target="https://es.wikipedia.org/wiki/IOS" TargetMode="External"/><Relationship Id="rId3" Type="http://schemas.openxmlformats.org/officeDocument/2006/relationships/hyperlink" Target="https://es.wikipedia.org/wiki/Sistema_inform%C3%A1tico" TargetMode="External"/><Relationship Id="rId7" Type="http://schemas.openxmlformats.org/officeDocument/2006/relationships/hyperlink" Target="https://es.wikipedia.org/wiki/Apple" TargetMode="External"/><Relationship Id="rId12" Type="http://schemas.openxmlformats.org/officeDocument/2006/relationships/hyperlink" Target="https://es.wikipedia.org/wiki/Android"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es.wikipedia.org/wiki/Microsoft" TargetMode="External"/><Relationship Id="rId11" Type="http://schemas.openxmlformats.org/officeDocument/2006/relationships/hyperlink" Target="https://es.wikipedia.org/wiki/Dispositivos_m%C3%B3viles" TargetMode="External"/><Relationship Id="rId5" Type="http://schemas.openxmlformats.org/officeDocument/2006/relationships/hyperlink" Target="https://es.wikipedia.org/wiki/Linux" TargetMode="External"/><Relationship Id="rId10" Type="http://schemas.openxmlformats.org/officeDocument/2006/relationships/hyperlink" Target="https://es.wikipedia.org/wiki/Computadora_de_escritorio" TargetMode="External"/><Relationship Id="rId4" Type="http://schemas.openxmlformats.org/officeDocument/2006/relationships/hyperlink" Target="https://es.wikipedia.org/wiki/Red_inform%C3%A1tica" TargetMode="External"/><Relationship Id="rId9" Type="http://schemas.openxmlformats.org/officeDocument/2006/relationships/hyperlink" Target="https://es.wikipedia.org/wiki/Servidor" TargetMode="External"/><Relationship Id="rId14" Type="http://schemas.openxmlformats.org/officeDocument/2006/relationships/hyperlink" Target="https://es.wikipedia.org/wiki/Windows_Phon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1B6C8BC5-E58C-4572-A56A-06A3FBA0236D}" type="slidenum">
              <a:rPr lang="es-VE" smtClean="0"/>
              <a:pPr/>
              <a:t>12</a:t>
            </a:fld>
            <a:endParaRPr lang="es-VE"/>
          </a:p>
        </p:txBody>
      </p:sp>
    </p:spTree>
    <p:extLst>
      <p:ext uri="{BB962C8B-B14F-4D97-AF65-F5344CB8AC3E}">
        <p14:creationId xmlns:p14="http://schemas.microsoft.com/office/powerpoint/2010/main" val="354718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smtClean="0"/>
              <a:t>La única diferencia en el cable STP y UTP es el material del revestimiento adicional usado en los cables STP. El revestimiento cubre la longitud completa del cable y lo protege de cualquier interferencia externa.</a:t>
            </a:r>
          </a:p>
          <a:p>
            <a:r>
              <a:rPr lang="es-VE" dirty="0" smtClean="0"/>
              <a:t>El cable UTP se usa por lo general en hogares y oficinas. Algunos grandes negocios también usan este cable porque es más económico. Grandes compañías que requieren un ancho de banda máximo por lo general usan el cable STP. Este cable es usado en exteriores para enfrentarse mejor a los elementos y equipos que puedan degradar la calidad del ancho de banda.</a:t>
            </a:r>
            <a:endParaRPr lang="es-VE" dirty="0"/>
          </a:p>
        </p:txBody>
      </p:sp>
      <p:sp>
        <p:nvSpPr>
          <p:cNvPr id="4" name="3 Marcador de número de diapositiva"/>
          <p:cNvSpPr>
            <a:spLocks noGrp="1"/>
          </p:cNvSpPr>
          <p:nvPr>
            <p:ph type="sldNum" sz="quarter" idx="10"/>
          </p:nvPr>
        </p:nvSpPr>
        <p:spPr/>
        <p:txBody>
          <a:bodyPr/>
          <a:lstStyle/>
          <a:p>
            <a:fld id="{1B6C8BC5-E58C-4572-A56A-06A3FBA0236D}" type="slidenum">
              <a:rPr lang="es-VE" smtClean="0"/>
              <a:pPr/>
              <a:t>17</a:t>
            </a:fld>
            <a:endParaRPr lang="es-VE"/>
          </a:p>
        </p:txBody>
      </p:sp>
    </p:spTree>
    <p:extLst>
      <p:ext uri="{BB962C8B-B14F-4D97-AF65-F5344CB8AC3E}">
        <p14:creationId xmlns:p14="http://schemas.microsoft.com/office/powerpoint/2010/main" val="970973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Estos dispositivos permiten conectar segmentos</a:t>
            </a:r>
            <a:r>
              <a:rPr lang="es-ES" baseline="0" dirty="0" smtClean="0"/>
              <a:t> de red</a:t>
            </a:r>
            <a:endParaRPr lang="es-VE" dirty="0"/>
          </a:p>
        </p:txBody>
      </p:sp>
      <p:sp>
        <p:nvSpPr>
          <p:cNvPr id="4" name="3 Marcador de número de diapositiva"/>
          <p:cNvSpPr>
            <a:spLocks noGrp="1"/>
          </p:cNvSpPr>
          <p:nvPr>
            <p:ph type="sldNum" sz="quarter" idx="10"/>
          </p:nvPr>
        </p:nvSpPr>
        <p:spPr/>
        <p:txBody>
          <a:bodyPr/>
          <a:lstStyle/>
          <a:p>
            <a:fld id="{1B6C8BC5-E58C-4572-A56A-06A3FBA0236D}" type="slidenum">
              <a:rPr lang="es-VE" smtClean="0"/>
              <a:pPr/>
              <a:t>22</a:t>
            </a:fld>
            <a:endParaRPr lang="es-VE"/>
          </a:p>
        </p:txBody>
      </p:sp>
    </p:spTree>
    <p:extLst>
      <p:ext uri="{BB962C8B-B14F-4D97-AF65-F5344CB8AC3E}">
        <p14:creationId xmlns:p14="http://schemas.microsoft.com/office/powerpoint/2010/main" val="1983285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Al igual que un equipo no puede trabajar sin un sistema operativo, una red de equipos no puede funcionar sin un sistema operativo de red. Consiste en un </a:t>
            </a:r>
            <a:r>
              <a:rPr lang="es-VE" i="1" dirty="0" smtClean="0"/>
              <a:t>software</a:t>
            </a:r>
            <a:r>
              <a:rPr lang="es-VE" dirty="0" smtClean="0"/>
              <a:t> que posibilita la comunicación de un </a:t>
            </a:r>
            <a:r>
              <a:rPr lang="es-VE" dirty="0" smtClean="0">
                <a:hlinkClick r:id="rId3" tooltip="Sistema informático"/>
              </a:rPr>
              <a:t>sistema informático</a:t>
            </a:r>
            <a:r>
              <a:rPr lang="es-VE" dirty="0" smtClean="0"/>
              <a:t> con otros equipos en el ámbito de una </a:t>
            </a:r>
            <a:r>
              <a:rPr lang="es-VE" dirty="0" smtClean="0">
                <a:hlinkClick r:id="rId4" tooltip="Red informática"/>
              </a:rPr>
              <a:t>red</a:t>
            </a:r>
            <a:r>
              <a:rPr lang="es-VE" dirty="0" smtClean="0"/>
              <a:t>.</a:t>
            </a:r>
          </a:p>
          <a:p>
            <a:r>
              <a:rPr lang="es-VE" dirty="0" smtClean="0"/>
              <a:t>El </a:t>
            </a:r>
            <a:r>
              <a:rPr lang="es-VE" i="1" dirty="0" smtClean="0"/>
              <a:t>software</a:t>
            </a:r>
            <a:r>
              <a:rPr lang="es-VE" dirty="0" smtClean="0"/>
              <a:t> del sistema operativo de red se integra en un número importante de sistemas operativos, incluyendo: casi todas las distribuciones de </a:t>
            </a:r>
            <a:r>
              <a:rPr lang="es-VE" dirty="0" smtClean="0">
                <a:hlinkClick r:id="rId5" tooltip="Linux"/>
              </a:rPr>
              <a:t>Linux</a:t>
            </a:r>
            <a:r>
              <a:rPr lang="es-VE" dirty="0" smtClean="0"/>
              <a:t>; los sistemas operativos de </a:t>
            </a:r>
            <a:r>
              <a:rPr lang="es-VE" dirty="0" smtClean="0">
                <a:hlinkClick r:id="rId6" tooltip="Microsoft"/>
              </a:rPr>
              <a:t>Microsoft</a:t>
            </a:r>
            <a:r>
              <a:rPr lang="es-VE" dirty="0" smtClean="0"/>
              <a:t> y </a:t>
            </a:r>
            <a:r>
              <a:rPr lang="es-VE" dirty="0" smtClean="0">
                <a:hlinkClick r:id="rId7" tooltip="Apple"/>
              </a:rPr>
              <a:t>Apple</a:t>
            </a:r>
            <a:r>
              <a:rPr lang="es-VE" dirty="0" smtClean="0"/>
              <a:t> para </a:t>
            </a:r>
            <a:r>
              <a:rPr lang="es-VE" dirty="0" smtClean="0">
                <a:hlinkClick r:id="rId8" tooltip="Portátil"/>
              </a:rPr>
              <a:t>portátiles</a:t>
            </a:r>
            <a:r>
              <a:rPr lang="es-VE" dirty="0" smtClean="0"/>
              <a:t>, </a:t>
            </a:r>
            <a:r>
              <a:rPr lang="es-VE" dirty="0" smtClean="0">
                <a:hlinkClick r:id="rId9" tooltip="Servidor"/>
              </a:rPr>
              <a:t>servidores</a:t>
            </a:r>
            <a:r>
              <a:rPr lang="es-VE" dirty="0" smtClean="0"/>
              <a:t> y </a:t>
            </a:r>
            <a:r>
              <a:rPr lang="es-VE" dirty="0" smtClean="0">
                <a:hlinkClick r:id="rId10" tooltip="Computadora de escritorio"/>
              </a:rPr>
              <a:t>equipos de sobremesa</a:t>
            </a:r>
            <a:r>
              <a:rPr lang="es-VE" dirty="0" smtClean="0"/>
              <a:t>;, sistemas operativos de </a:t>
            </a:r>
            <a:r>
              <a:rPr lang="es-VE" dirty="0" smtClean="0">
                <a:hlinkClick r:id="rId11" tooltip="Dispositivos móviles"/>
              </a:rPr>
              <a:t>dispositivos móviles</a:t>
            </a:r>
            <a:r>
              <a:rPr lang="es-VE" dirty="0" smtClean="0"/>
              <a:t>, como </a:t>
            </a:r>
            <a:r>
              <a:rPr lang="es-VE" dirty="0" err="1" smtClean="0">
                <a:hlinkClick r:id="rId12" tooltip="Android"/>
              </a:rPr>
              <a:t>Android</a:t>
            </a:r>
            <a:r>
              <a:rPr lang="es-VE" dirty="0" smtClean="0"/>
              <a:t>, </a:t>
            </a:r>
            <a:r>
              <a:rPr lang="es-VE" dirty="0" smtClean="0">
                <a:hlinkClick r:id="rId13" tooltip="IOS"/>
              </a:rPr>
              <a:t>IOS</a:t>
            </a:r>
            <a:r>
              <a:rPr lang="es-VE" dirty="0" smtClean="0"/>
              <a:t>, </a:t>
            </a:r>
            <a:r>
              <a:rPr lang="es-VE" dirty="0" smtClean="0">
                <a:hlinkClick r:id="rId14" tooltip="Windows Phone"/>
              </a:rPr>
              <a:t>Windows </a:t>
            </a:r>
            <a:r>
              <a:rPr lang="es-VE" dirty="0" err="1" smtClean="0">
                <a:hlinkClick r:id="rId14" tooltip="Windows Phone"/>
              </a:rPr>
              <a:t>Phone</a:t>
            </a:r>
            <a:r>
              <a:rPr lang="es-VE" dirty="0" smtClean="0"/>
              <a:t>, etc.</a:t>
            </a:r>
            <a:endParaRPr lang="es-VE" dirty="0"/>
          </a:p>
        </p:txBody>
      </p:sp>
      <p:sp>
        <p:nvSpPr>
          <p:cNvPr id="4" name="3 Marcador de número de diapositiva"/>
          <p:cNvSpPr>
            <a:spLocks noGrp="1"/>
          </p:cNvSpPr>
          <p:nvPr>
            <p:ph type="sldNum" sz="quarter" idx="10"/>
          </p:nvPr>
        </p:nvSpPr>
        <p:spPr/>
        <p:txBody>
          <a:bodyPr/>
          <a:lstStyle/>
          <a:p>
            <a:fld id="{1B6C8BC5-E58C-4572-A56A-06A3FBA0236D}" type="slidenum">
              <a:rPr lang="es-VE" smtClean="0"/>
              <a:pPr/>
              <a:t>31</a:t>
            </a:fld>
            <a:endParaRPr lang="es-VE"/>
          </a:p>
        </p:txBody>
      </p:sp>
    </p:spTree>
    <p:extLst>
      <p:ext uri="{BB962C8B-B14F-4D97-AF65-F5344CB8AC3E}">
        <p14:creationId xmlns:p14="http://schemas.microsoft.com/office/powerpoint/2010/main" val="4181565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664A30A7-7EAC-4D18-841D-B0972278EC14}" type="datetimeFigureOut">
              <a:rPr lang="en-US" smtClean="0"/>
              <a:pPr/>
              <a:t>11/9/2018</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A9C107C3-FD7E-42D0-AADE-0853C2451DD1}" type="slidenum">
              <a:rPr lang="en-US" smtClean="0"/>
              <a:pPr/>
              <a:t>‹Nº›</a:t>
            </a:fld>
            <a:endParaRPr lang="en-US"/>
          </a:p>
        </p:txBody>
      </p:sp>
    </p:spTree>
  </p:cSld>
  <p:clrMapOvr>
    <a:masterClrMapping/>
  </p:clrMapOvr>
  <p:transition>
    <p:cover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664A30A7-7EAC-4D18-841D-B0972278EC14}" type="datetimeFigureOut">
              <a:rPr lang="en-US" smtClean="0"/>
              <a:pPr/>
              <a:t>11/9/2018</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A9C107C3-FD7E-42D0-AADE-0853C2451DD1}" type="slidenum">
              <a:rPr lang="en-US" smtClean="0"/>
              <a:pPr/>
              <a:t>‹Nº›</a:t>
            </a:fld>
            <a:endParaRPr lang="en-US"/>
          </a:p>
        </p:txBody>
      </p:sp>
    </p:spTree>
  </p:cSld>
  <p:clrMapOvr>
    <a:masterClrMapping/>
  </p:clrMapOvr>
  <p:transition>
    <p:cover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664A30A7-7EAC-4D18-841D-B0972278EC14}" type="datetimeFigureOut">
              <a:rPr lang="en-US" smtClean="0"/>
              <a:pPr/>
              <a:t>11/9/2018</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A9C107C3-FD7E-42D0-AADE-0853C2451DD1}" type="slidenum">
              <a:rPr lang="en-US" smtClean="0"/>
              <a:pPr/>
              <a:t>‹Nº›</a:t>
            </a:fld>
            <a:endParaRPr lang="en-US"/>
          </a:p>
        </p:txBody>
      </p:sp>
    </p:spTree>
  </p:cSld>
  <p:clrMapOvr>
    <a:masterClrMapping/>
  </p:clrMapOvr>
  <p:transition>
    <p:cover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664A30A7-7EAC-4D18-841D-B0972278EC14}" type="datetimeFigureOut">
              <a:rPr lang="en-US" smtClean="0"/>
              <a:pPr/>
              <a:t>11/9/2018</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A9C107C3-FD7E-42D0-AADE-0853C2451DD1}" type="slidenum">
              <a:rPr lang="en-US" smtClean="0"/>
              <a:pPr/>
              <a:t>‹Nº›</a:t>
            </a:fld>
            <a:endParaRPr lang="en-US"/>
          </a:p>
        </p:txBody>
      </p:sp>
    </p:spTree>
  </p:cSld>
  <p:clrMapOvr>
    <a:masterClrMapping/>
  </p:clrMapOvr>
  <p:transition>
    <p:cover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64A30A7-7EAC-4D18-841D-B0972278EC14}" type="datetimeFigureOut">
              <a:rPr lang="en-US" smtClean="0"/>
              <a:pPr/>
              <a:t>11/9/2018</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A9C107C3-FD7E-42D0-AADE-0853C2451DD1}" type="slidenum">
              <a:rPr lang="en-US" smtClean="0"/>
              <a:pPr/>
              <a:t>‹Nº›</a:t>
            </a:fld>
            <a:endParaRPr lang="en-US"/>
          </a:p>
        </p:txBody>
      </p:sp>
    </p:spTree>
  </p:cSld>
  <p:clrMapOvr>
    <a:masterClrMapping/>
  </p:clrMapOvr>
  <p:transition>
    <p:cover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664A30A7-7EAC-4D18-841D-B0972278EC14}" type="datetimeFigureOut">
              <a:rPr lang="en-US" smtClean="0"/>
              <a:pPr/>
              <a:t>11/9/2018</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A9C107C3-FD7E-42D0-AADE-0853C2451DD1}" type="slidenum">
              <a:rPr lang="en-US" smtClean="0"/>
              <a:pPr/>
              <a:t>‹Nº›</a:t>
            </a:fld>
            <a:endParaRPr lang="en-US"/>
          </a:p>
        </p:txBody>
      </p:sp>
    </p:spTree>
  </p:cSld>
  <p:clrMapOvr>
    <a:masterClrMapping/>
  </p:clrMapOvr>
  <p:transition>
    <p:cover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664A30A7-7EAC-4D18-841D-B0972278EC14}" type="datetimeFigureOut">
              <a:rPr lang="en-US" smtClean="0"/>
              <a:pPr/>
              <a:t>11/9/2018</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A9C107C3-FD7E-42D0-AADE-0853C2451DD1}" type="slidenum">
              <a:rPr lang="en-US" smtClean="0"/>
              <a:pPr/>
              <a:t>‹Nº›</a:t>
            </a:fld>
            <a:endParaRPr lang="en-US"/>
          </a:p>
        </p:txBody>
      </p:sp>
    </p:spTree>
  </p:cSld>
  <p:clrMapOvr>
    <a:masterClrMapping/>
  </p:clrMapOvr>
  <p:transition>
    <p:cover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664A30A7-7EAC-4D18-841D-B0972278EC14}" type="datetimeFigureOut">
              <a:rPr lang="en-US" smtClean="0"/>
              <a:pPr/>
              <a:t>11/9/2018</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A9C107C3-FD7E-42D0-AADE-0853C2451DD1}" type="slidenum">
              <a:rPr lang="en-US" smtClean="0"/>
              <a:pPr/>
              <a:t>‹Nº›</a:t>
            </a:fld>
            <a:endParaRPr lang="en-US"/>
          </a:p>
        </p:txBody>
      </p:sp>
    </p:spTree>
  </p:cSld>
  <p:clrMapOvr>
    <a:masterClrMapping/>
  </p:clrMapOvr>
  <p:transition>
    <p:cover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64A30A7-7EAC-4D18-841D-B0972278EC14}" type="datetimeFigureOut">
              <a:rPr lang="en-US" smtClean="0"/>
              <a:pPr/>
              <a:t>11/9/2018</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A9C107C3-FD7E-42D0-AADE-0853C2451DD1}" type="slidenum">
              <a:rPr lang="en-US" smtClean="0"/>
              <a:pPr/>
              <a:t>‹Nº›</a:t>
            </a:fld>
            <a:endParaRPr lang="en-US"/>
          </a:p>
        </p:txBody>
      </p:sp>
    </p:spTree>
  </p:cSld>
  <p:clrMapOvr>
    <a:masterClrMapping/>
  </p:clrMapOvr>
  <p:transition>
    <p:cover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64A30A7-7EAC-4D18-841D-B0972278EC14}" type="datetimeFigureOut">
              <a:rPr lang="en-US" smtClean="0"/>
              <a:pPr/>
              <a:t>11/9/2018</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A9C107C3-FD7E-42D0-AADE-0853C2451DD1}" type="slidenum">
              <a:rPr lang="en-US" smtClean="0"/>
              <a:pPr/>
              <a:t>‹Nº›</a:t>
            </a:fld>
            <a:endParaRPr lang="en-US"/>
          </a:p>
        </p:txBody>
      </p:sp>
    </p:spTree>
  </p:cSld>
  <p:clrMapOvr>
    <a:masterClrMapping/>
  </p:clrMapOvr>
  <p:transition>
    <p:cover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64A30A7-7EAC-4D18-841D-B0972278EC14}" type="datetimeFigureOut">
              <a:rPr lang="en-US" smtClean="0"/>
              <a:pPr/>
              <a:t>11/9/2018</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A9C107C3-FD7E-42D0-AADE-0853C2451DD1}" type="slidenum">
              <a:rPr lang="en-US" smtClean="0"/>
              <a:pPr/>
              <a:t>‹Nº›</a:t>
            </a:fld>
            <a:endParaRPr lang="en-US"/>
          </a:p>
        </p:txBody>
      </p:sp>
    </p:spTree>
  </p:cSld>
  <p:clrMapOvr>
    <a:masterClrMapping/>
  </p:clrMapOvr>
  <p:transition>
    <p:cover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A30A7-7EAC-4D18-841D-B0972278EC14}" type="datetimeFigureOut">
              <a:rPr lang="en-US" smtClean="0"/>
              <a:pPr/>
              <a:t>11/9/2018</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107C3-FD7E-42D0-AADE-0853C2451DD1}" type="slidenum">
              <a:rPr lang="en-US" smtClean="0"/>
              <a:pPr/>
              <a:t>‹Nº›</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over dir="l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http://www.mundopc.net/cursos/redes/images/bnc.gif"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http://www.mundopc.net/cursos/redes/images/hubanimation.gif" TargetMode="External"/><Relationship Id="rId2" Type="http://schemas.openxmlformats.org/officeDocument/2006/relationships/image" Target="../media/image32.gif"/><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http://www.mundopc.net/cursos/redes/images/router_config.gif" TargetMode="External"/><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http://www.mundopc.net/cursos/redes/images/repeater.gif" TargetMode="External"/><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http://www.mundopc.net/cursos/redes/images/repeater1.gif" TargetMode="Externa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57224" y="2071678"/>
            <a:ext cx="4572032" cy="2357454"/>
          </a:xfrm>
        </p:spPr>
        <p:txBody>
          <a:bodyPr>
            <a:normAutofit/>
          </a:bodyPr>
          <a:lstStyle/>
          <a:p>
            <a:pPr algn="l"/>
            <a:r>
              <a:rPr lang="en-US" dirty="0" err="1" smtClean="0"/>
              <a:t>Tema</a:t>
            </a:r>
            <a:r>
              <a:rPr lang="en-US" dirty="0" smtClean="0"/>
              <a:t> 5</a:t>
            </a:r>
            <a:br>
              <a:rPr lang="en-US" dirty="0" smtClean="0"/>
            </a:br>
            <a:r>
              <a:rPr lang="en-US" dirty="0" err="1" smtClean="0"/>
              <a:t>Redes</a:t>
            </a:r>
            <a:r>
              <a:rPr lang="en-US" dirty="0" smtClean="0"/>
              <a:t> e Internet</a:t>
            </a:r>
            <a:br>
              <a:rPr lang="en-US" dirty="0" smtClean="0"/>
            </a:br>
            <a:endParaRPr lang="en-US" dirty="0"/>
          </a:p>
        </p:txBody>
      </p:sp>
      <p:sp>
        <p:nvSpPr>
          <p:cNvPr id="3" name="2 Subtítulo"/>
          <p:cNvSpPr>
            <a:spLocks noGrp="1"/>
          </p:cNvSpPr>
          <p:nvPr>
            <p:ph type="subTitle" idx="1"/>
          </p:nvPr>
        </p:nvSpPr>
        <p:spPr>
          <a:xfrm>
            <a:off x="2000232" y="5143512"/>
            <a:ext cx="5286412" cy="1500198"/>
          </a:xfrm>
        </p:spPr>
        <p:txBody>
          <a:bodyPr/>
          <a:lstStyle/>
          <a:p>
            <a:r>
              <a:rPr lang="es-VE" dirty="0" smtClean="0">
                <a:solidFill>
                  <a:srgbClr val="92D050"/>
                </a:solidFill>
              </a:rPr>
              <a:t>Informática </a:t>
            </a:r>
          </a:p>
          <a:p>
            <a:r>
              <a:rPr lang="es-VE" dirty="0" smtClean="0">
                <a:solidFill>
                  <a:srgbClr val="92D050"/>
                </a:solidFill>
              </a:rPr>
              <a:t>Prof. María Alejandra Quintero</a:t>
            </a:r>
          </a:p>
        </p:txBody>
      </p:sp>
      <p:pic>
        <p:nvPicPr>
          <p:cNvPr id="12296" name="Picture 8" descr="http://blog.banesco.com/blog/wp-content/uploads/2012/09/acceso-internet.jpg"/>
          <p:cNvPicPr>
            <a:picLocks noChangeAspect="1" noChangeArrowheads="1"/>
          </p:cNvPicPr>
          <p:nvPr/>
        </p:nvPicPr>
        <p:blipFill>
          <a:blip r:embed="rId2"/>
          <a:srcRect/>
          <a:stretch>
            <a:fillRect/>
          </a:stretch>
        </p:blipFill>
        <p:spPr bwMode="auto">
          <a:xfrm>
            <a:off x="5286380" y="1857364"/>
            <a:ext cx="3857620" cy="2669474"/>
          </a:xfrm>
          <a:prstGeom prst="rect">
            <a:avLst/>
          </a:prstGeom>
          <a:noFill/>
        </p:spPr>
      </p:pic>
      <p:cxnSp>
        <p:nvCxnSpPr>
          <p:cNvPr id="9" name="8 Conector recto"/>
          <p:cNvCxnSpPr/>
          <p:nvPr/>
        </p:nvCxnSpPr>
        <p:spPr>
          <a:xfrm rot="10800000">
            <a:off x="0" y="1857364"/>
            <a:ext cx="9144000" cy="1588"/>
          </a:xfrm>
          <a:prstGeom prst="line">
            <a:avLst/>
          </a:prstGeom>
        </p:spPr>
        <p:style>
          <a:lnRef idx="2">
            <a:schemeClr val="dk1"/>
          </a:lnRef>
          <a:fillRef idx="0">
            <a:schemeClr val="dk1"/>
          </a:fillRef>
          <a:effectRef idx="1">
            <a:schemeClr val="dk1"/>
          </a:effectRef>
          <a:fontRef idx="minor">
            <a:schemeClr val="tx1"/>
          </a:fontRef>
        </p:style>
      </p:cxnSp>
      <p:cxnSp>
        <p:nvCxnSpPr>
          <p:cNvPr id="12" name="11 Conector recto"/>
          <p:cNvCxnSpPr/>
          <p:nvPr/>
        </p:nvCxnSpPr>
        <p:spPr>
          <a:xfrm rot="10800000">
            <a:off x="0" y="4500570"/>
            <a:ext cx="9144000"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p:cover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77825" y="404813"/>
            <a:ext cx="8266141" cy="1200329"/>
          </a:xfrm>
          <a:prstGeom prst="rect">
            <a:avLst/>
          </a:prstGeom>
          <a:noFill/>
          <a:ln w="9525">
            <a:noFill/>
            <a:miter lim="800000"/>
            <a:headEnd/>
            <a:tailEnd/>
          </a:ln>
        </p:spPr>
        <p:txBody>
          <a:bodyPr wrap="square">
            <a:spAutoFit/>
          </a:bodyPr>
          <a:lstStyle/>
          <a:p>
            <a:r>
              <a:rPr lang="es-VE" sz="3600" b="1" dirty="0">
                <a:solidFill>
                  <a:srgbClr val="92D050"/>
                </a:solidFill>
              </a:rPr>
              <a:t>Tipos de redes de acuerdo </a:t>
            </a:r>
            <a:r>
              <a:rPr lang="es-VE" sz="3600" b="1" dirty="0" smtClean="0">
                <a:solidFill>
                  <a:srgbClr val="92D050"/>
                </a:solidFill>
              </a:rPr>
              <a:t>al sistema jerárquico utilizado</a:t>
            </a:r>
            <a:endParaRPr lang="es-MX" sz="3600" b="1" dirty="0">
              <a:solidFill>
                <a:srgbClr val="92D050"/>
              </a:solidFill>
            </a:endParaRPr>
          </a:p>
        </p:txBody>
      </p:sp>
      <p:sp>
        <p:nvSpPr>
          <p:cNvPr id="3" name="Rectangle 3"/>
          <p:cNvSpPr>
            <a:spLocks noChangeArrowheads="1"/>
          </p:cNvSpPr>
          <p:nvPr/>
        </p:nvSpPr>
        <p:spPr bwMode="auto">
          <a:xfrm>
            <a:off x="357158" y="2000240"/>
            <a:ext cx="8501122" cy="2049792"/>
          </a:xfrm>
          <a:prstGeom prst="rect">
            <a:avLst/>
          </a:prstGeom>
          <a:noFill/>
          <a:ln w="9525">
            <a:noFill/>
            <a:miter lim="800000"/>
            <a:headEnd/>
            <a:tailEnd/>
          </a:ln>
        </p:spPr>
        <p:txBody>
          <a:bodyPr wrap="square">
            <a:spAutoFit/>
          </a:bodyPr>
          <a:lstStyle/>
          <a:p>
            <a:pPr>
              <a:spcBef>
                <a:spcPct val="30000"/>
              </a:spcBef>
              <a:buFontTx/>
              <a:buChar char="•"/>
            </a:pPr>
            <a:r>
              <a:rPr lang="en-US" sz="2400" b="1" dirty="0" smtClean="0">
                <a:solidFill>
                  <a:srgbClr val="FFFF00"/>
                </a:solidFill>
              </a:rPr>
              <a:t>  </a:t>
            </a:r>
            <a:r>
              <a:rPr lang="en-US" sz="2400" b="1" dirty="0" err="1" smtClean="0">
                <a:solidFill>
                  <a:srgbClr val="FFFF00"/>
                </a:solidFill>
              </a:rPr>
              <a:t>Redes</a:t>
            </a:r>
            <a:r>
              <a:rPr lang="en-US" sz="2400" b="1" dirty="0" smtClean="0">
                <a:solidFill>
                  <a:srgbClr val="FFFF00"/>
                </a:solidFill>
              </a:rPr>
              <a:t> </a:t>
            </a:r>
            <a:r>
              <a:rPr lang="en-US" sz="2400" b="1" dirty="0" err="1" smtClean="0">
                <a:solidFill>
                  <a:srgbClr val="FFFF00"/>
                </a:solidFill>
              </a:rPr>
              <a:t>cliente-servidor</a:t>
            </a:r>
            <a:endParaRPr lang="en-US" sz="2400" b="1" dirty="0">
              <a:solidFill>
                <a:srgbClr val="FFFF00"/>
              </a:solidFill>
            </a:endParaRPr>
          </a:p>
          <a:p>
            <a:r>
              <a:rPr lang="es-ES" sz="2400" dirty="0" smtClean="0"/>
              <a:t>Son redes en las que uno o más computadoras (SERVIDORES), son los que controlan y proporcionan recursos y servicios a otros (CLIENTES).</a:t>
            </a:r>
          </a:p>
          <a:p>
            <a:pPr>
              <a:spcBef>
                <a:spcPct val="30000"/>
              </a:spcBef>
            </a:pPr>
            <a:endParaRPr lang="en-US" sz="2400" dirty="0"/>
          </a:p>
        </p:txBody>
      </p:sp>
      <p:pic>
        <p:nvPicPr>
          <p:cNvPr id="22530" name="Picture 2"/>
          <p:cNvPicPr>
            <a:picLocks noChangeAspect="1" noChangeArrowheads="1"/>
          </p:cNvPicPr>
          <p:nvPr/>
        </p:nvPicPr>
        <p:blipFill>
          <a:blip r:embed="rId2"/>
          <a:srcRect/>
          <a:stretch>
            <a:fillRect/>
          </a:stretch>
        </p:blipFill>
        <p:spPr bwMode="auto">
          <a:xfrm>
            <a:off x="2428860" y="3429000"/>
            <a:ext cx="4389487" cy="3214686"/>
          </a:xfrm>
          <a:prstGeom prst="rect">
            <a:avLst/>
          </a:prstGeom>
          <a:noFill/>
          <a:ln w="9525">
            <a:noFill/>
            <a:miter lim="800000"/>
            <a:headEnd/>
            <a:tailEnd/>
          </a:ln>
          <a:effectLst/>
        </p:spPr>
      </p:pic>
    </p:spTree>
  </p:cSld>
  <p:clrMapOvr>
    <a:masterClrMapping/>
  </p:clrMapOvr>
  <p:transition>
    <p:cover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2357422" y="2786058"/>
            <a:ext cx="4133845" cy="3784620"/>
          </a:xfrm>
          <a:prstGeom prst="rect">
            <a:avLst/>
          </a:prstGeom>
          <a:noFill/>
          <a:ln w="9525">
            <a:noFill/>
            <a:miter lim="800000"/>
            <a:headEnd/>
            <a:tailEnd/>
          </a:ln>
          <a:effectLst/>
        </p:spPr>
      </p:pic>
      <p:sp>
        <p:nvSpPr>
          <p:cNvPr id="3" name="Rectangle 3"/>
          <p:cNvSpPr>
            <a:spLocks noChangeArrowheads="1"/>
          </p:cNvSpPr>
          <p:nvPr/>
        </p:nvSpPr>
        <p:spPr bwMode="auto">
          <a:xfrm>
            <a:off x="428596" y="642918"/>
            <a:ext cx="8215370" cy="1938992"/>
          </a:xfrm>
          <a:prstGeom prst="rect">
            <a:avLst/>
          </a:prstGeom>
          <a:noFill/>
          <a:ln w="9525">
            <a:noFill/>
            <a:miter lim="800000"/>
            <a:headEnd/>
            <a:tailEnd/>
          </a:ln>
        </p:spPr>
        <p:txBody>
          <a:bodyPr wrap="square">
            <a:spAutoFit/>
          </a:bodyPr>
          <a:lstStyle/>
          <a:p>
            <a:pPr>
              <a:spcBef>
                <a:spcPct val="30000"/>
              </a:spcBef>
              <a:buFontTx/>
              <a:buChar char="•"/>
            </a:pPr>
            <a:r>
              <a:rPr lang="en-US" sz="2400" b="1" dirty="0" smtClean="0">
                <a:solidFill>
                  <a:srgbClr val="FFFF00"/>
                </a:solidFill>
              </a:rPr>
              <a:t>  </a:t>
            </a:r>
            <a:r>
              <a:rPr lang="en-US" sz="2400" b="1" dirty="0" err="1" smtClean="0">
                <a:solidFill>
                  <a:srgbClr val="FFFF00"/>
                </a:solidFill>
              </a:rPr>
              <a:t>Redes</a:t>
            </a:r>
            <a:r>
              <a:rPr lang="en-US" sz="2400" b="1" dirty="0" smtClean="0">
                <a:solidFill>
                  <a:srgbClr val="FFFF00"/>
                </a:solidFill>
              </a:rPr>
              <a:t> </a:t>
            </a:r>
            <a:r>
              <a:rPr lang="en-US" sz="2400" b="1" dirty="0" err="1" smtClean="0">
                <a:solidFill>
                  <a:srgbClr val="FFFF00"/>
                </a:solidFill>
              </a:rPr>
              <a:t>punto</a:t>
            </a:r>
            <a:r>
              <a:rPr lang="en-US" sz="2400" b="1" dirty="0" smtClean="0">
                <a:solidFill>
                  <a:srgbClr val="FFFF00"/>
                </a:solidFill>
              </a:rPr>
              <a:t> a </a:t>
            </a:r>
            <a:r>
              <a:rPr lang="en-US" sz="2400" b="1" dirty="0" err="1" smtClean="0">
                <a:solidFill>
                  <a:srgbClr val="FFFF00"/>
                </a:solidFill>
              </a:rPr>
              <a:t>punto</a:t>
            </a:r>
            <a:endParaRPr lang="en-US" sz="2400" b="1" dirty="0">
              <a:solidFill>
                <a:srgbClr val="FFFF00"/>
              </a:solidFill>
            </a:endParaRPr>
          </a:p>
          <a:p>
            <a:r>
              <a:rPr lang="es-ES" sz="2400" dirty="0" smtClean="0"/>
              <a:t>Son redes en las que todos las computadoras tienen el mismo estatus en la red y deciden que recursos y servicios dan al resto. Cada computadora controla sus propios recursos y puede hacer de cliente o servidor.</a:t>
            </a:r>
            <a:endParaRPr lang="en-US" sz="2400" dirty="0"/>
          </a:p>
        </p:txBody>
      </p:sp>
    </p:spTree>
  </p:cSld>
  <p:clrMapOvr>
    <a:masterClrMapping/>
  </p:clrMapOvr>
  <p:transition>
    <p:cover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00166" y="214290"/>
            <a:ext cx="6042360" cy="646331"/>
          </a:xfrm>
          <a:prstGeom prst="rect">
            <a:avLst/>
          </a:prstGeom>
          <a:noFill/>
          <a:ln w="9525">
            <a:noFill/>
            <a:miter lim="800000"/>
            <a:headEnd/>
            <a:tailEnd/>
          </a:ln>
        </p:spPr>
        <p:txBody>
          <a:bodyPr wrap="none">
            <a:spAutoFit/>
          </a:bodyPr>
          <a:lstStyle/>
          <a:p>
            <a:r>
              <a:rPr lang="es-VE" sz="3600" b="1" dirty="0">
                <a:solidFill>
                  <a:srgbClr val="92D050"/>
                </a:solidFill>
              </a:rPr>
              <a:t>Topología física de redes (LAN)</a:t>
            </a:r>
            <a:endParaRPr lang="es-MX" sz="3600" b="1" dirty="0">
              <a:solidFill>
                <a:srgbClr val="92D050"/>
              </a:solidFill>
            </a:endParaRPr>
          </a:p>
        </p:txBody>
      </p:sp>
      <p:sp>
        <p:nvSpPr>
          <p:cNvPr id="3" name="Rectangle 3"/>
          <p:cNvSpPr>
            <a:spLocks noChangeArrowheads="1"/>
          </p:cNvSpPr>
          <p:nvPr/>
        </p:nvSpPr>
        <p:spPr bwMode="auto">
          <a:xfrm>
            <a:off x="285720" y="2857496"/>
            <a:ext cx="3097213" cy="457200"/>
          </a:xfrm>
          <a:prstGeom prst="rect">
            <a:avLst/>
          </a:prstGeom>
          <a:noFill/>
          <a:ln w="9525">
            <a:noFill/>
            <a:miter lim="800000"/>
            <a:headEnd/>
            <a:tailEnd/>
          </a:ln>
        </p:spPr>
        <p:txBody>
          <a:bodyPr>
            <a:spAutoFit/>
          </a:bodyPr>
          <a:lstStyle/>
          <a:p>
            <a:pPr>
              <a:spcBef>
                <a:spcPct val="30000"/>
              </a:spcBef>
            </a:pPr>
            <a:r>
              <a:rPr lang="es-VE" sz="2400" dirty="0">
                <a:solidFill>
                  <a:srgbClr val="FFFFCC"/>
                </a:solidFill>
              </a:rPr>
              <a:t>Topología de Bus</a:t>
            </a:r>
            <a:r>
              <a:rPr lang="es-VE" sz="2400" dirty="0">
                <a:latin typeface="Times New Roman" pitchFamily="18" charset="0"/>
              </a:rPr>
              <a:t>  </a:t>
            </a:r>
          </a:p>
        </p:txBody>
      </p:sp>
      <p:pic>
        <p:nvPicPr>
          <p:cNvPr id="4" name="Picture 4" descr="lin_bus"/>
          <p:cNvPicPr>
            <a:picLocks noChangeAspect="1" noChangeArrowheads="1"/>
          </p:cNvPicPr>
          <p:nvPr/>
        </p:nvPicPr>
        <p:blipFill>
          <a:blip r:embed="rId3"/>
          <a:srcRect/>
          <a:stretch>
            <a:fillRect/>
          </a:stretch>
        </p:blipFill>
        <p:spPr bwMode="auto">
          <a:xfrm>
            <a:off x="3214678" y="1785926"/>
            <a:ext cx="5475286" cy="2450224"/>
          </a:xfrm>
          <a:prstGeom prst="rect">
            <a:avLst/>
          </a:prstGeom>
          <a:noFill/>
          <a:ln w="9525">
            <a:noFill/>
            <a:miter lim="800000"/>
            <a:headEnd/>
            <a:tailEnd/>
          </a:ln>
        </p:spPr>
      </p:pic>
      <p:sp>
        <p:nvSpPr>
          <p:cNvPr id="5" name="Rectangle 5"/>
          <p:cNvSpPr>
            <a:spLocks noChangeArrowheads="1"/>
          </p:cNvSpPr>
          <p:nvPr/>
        </p:nvSpPr>
        <p:spPr bwMode="auto">
          <a:xfrm>
            <a:off x="323850" y="5084763"/>
            <a:ext cx="2952750" cy="457200"/>
          </a:xfrm>
          <a:prstGeom prst="rect">
            <a:avLst/>
          </a:prstGeom>
          <a:noFill/>
          <a:ln w="9525">
            <a:noFill/>
            <a:miter lim="800000"/>
            <a:headEnd/>
            <a:tailEnd/>
          </a:ln>
        </p:spPr>
        <p:txBody>
          <a:bodyPr>
            <a:spAutoFit/>
          </a:bodyPr>
          <a:lstStyle/>
          <a:p>
            <a:r>
              <a:rPr lang="es-VE" sz="2400">
                <a:solidFill>
                  <a:srgbClr val="FFFFCC"/>
                </a:solidFill>
              </a:rPr>
              <a:t>Topología de Anillo</a:t>
            </a:r>
            <a:r>
              <a:rPr lang="es-VE" sz="2400">
                <a:latin typeface="Times New Roman" pitchFamily="18" charset="0"/>
              </a:rPr>
              <a:t> </a:t>
            </a:r>
          </a:p>
        </p:txBody>
      </p:sp>
      <p:pic>
        <p:nvPicPr>
          <p:cNvPr id="6" name="Picture 7" descr="anillo"/>
          <p:cNvPicPr>
            <a:picLocks noChangeAspect="1" noChangeArrowheads="1"/>
          </p:cNvPicPr>
          <p:nvPr/>
        </p:nvPicPr>
        <p:blipFill>
          <a:blip r:embed="rId4"/>
          <a:srcRect/>
          <a:stretch>
            <a:fillRect/>
          </a:stretch>
        </p:blipFill>
        <p:spPr bwMode="auto">
          <a:xfrm>
            <a:off x="3428991" y="4453716"/>
            <a:ext cx="3230571" cy="2309034"/>
          </a:xfrm>
          <a:prstGeom prst="rect">
            <a:avLst/>
          </a:prstGeom>
          <a:noFill/>
          <a:ln w="9525">
            <a:noFill/>
            <a:miter lim="800000"/>
            <a:headEnd/>
            <a:tailEnd/>
          </a:ln>
        </p:spPr>
      </p:pic>
      <p:sp>
        <p:nvSpPr>
          <p:cNvPr id="7" name="6 Rectángulo"/>
          <p:cNvSpPr/>
          <p:nvPr/>
        </p:nvSpPr>
        <p:spPr>
          <a:xfrm>
            <a:off x="214282" y="857232"/>
            <a:ext cx="8786874" cy="830997"/>
          </a:xfrm>
          <a:prstGeom prst="rect">
            <a:avLst/>
          </a:prstGeom>
        </p:spPr>
        <p:txBody>
          <a:bodyPr wrap="square">
            <a:spAutoFit/>
          </a:bodyPr>
          <a:lstStyle/>
          <a:p>
            <a:r>
              <a:rPr lang="es-ES" sz="2400" dirty="0" smtClean="0"/>
              <a:t>Representación gráfica o mapa de cómo se unen mediante cable las computadoras de la red.</a:t>
            </a:r>
            <a:endParaRPr lang="en-US" sz="2400" dirty="0"/>
          </a:p>
        </p:txBody>
      </p:sp>
    </p:spTree>
  </p:cSld>
  <p:clrMapOvr>
    <a:masterClrMapping/>
  </p:clrMapOvr>
  <p:transition>
    <p:cover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28596" y="857232"/>
            <a:ext cx="3276600" cy="457200"/>
          </a:xfrm>
          <a:prstGeom prst="rect">
            <a:avLst/>
          </a:prstGeom>
          <a:noFill/>
          <a:ln w="9525">
            <a:noFill/>
            <a:miter lim="800000"/>
            <a:headEnd/>
            <a:tailEnd/>
          </a:ln>
        </p:spPr>
        <p:txBody>
          <a:bodyPr>
            <a:spAutoFit/>
          </a:bodyPr>
          <a:lstStyle/>
          <a:p>
            <a:r>
              <a:rPr lang="es-VE" sz="2400" dirty="0">
                <a:solidFill>
                  <a:srgbClr val="FFFFCC"/>
                </a:solidFill>
              </a:rPr>
              <a:t>Topología de </a:t>
            </a:r>
            <a:r>
              <a:rPr lang="es-VE" sz="2400" dirty="0" smtClean="0">
                <a:solidFill>
                  <a:srgbClr val="FFFFCC"/>
                </a:solidFill>
              </a:rPr>
              <a:t>estrella</a:t>
            </a:r>
            <a:r>
              <a:rPr lang="es-VE" sz="2400" dirty="0" smtClean="0">
                <a:solidFill>
                  <a:srgbClr val="FFFFCC"/>
                </a:solidFill>
                <a:latin typeface="Times New Roman" pitchFamily="18" charset="0"/>
              </a:rPr>
              <a:t> </a:t>
            </a:r>
            <a:endParaRPr lang="es-VE" sz="2400" dirty="0">
              <a:solidFill>
                <a:srgbClr val="FFFFCC"/>
              </a:solidFill>
              <a:latin typeface="Times New Roman" pitchFamily="18" charset="0"/>
            </a:endParaRPr>
          </a:p>
        </p:txBody>
      </p:sp>
      <p:sp>
        <p:nvSpPr>
          <p:cNvPr id="3" name="Rectangle 3"/>
          <p:cNvSpPr>
            <a:spLocks noChangeArrowheads="1"/>
          </p:cNvSpPr>
          <p:nvPr/>
        </p:nvSpPr>
        <p:spPr bwMode="auto">
          <a:xfrm>
            <a:off x="357158" y="4357694"/>
            <a:ext cx="2954337" cy="457200"/>
          </a:xfrm>
          <a:prstGeom prst="rect">
            <a:avLst/>
          </a:prstGeom>
          <a:noFill/>
          <a:ln w="9525">
            <a:noFill/>
            <a:miter lim="800000"/>
            <a:headEnd/>
            <a:tailEnd/>
          </a:ln>
        </p:spPr>
        <p:txBody>
          <a:bodyPr>
            <a:spAutoFit/>
          </a:bodyPr>
          <a:lstStyle/>
          <a:p>
            <a:r>
              <a:rPr lang="es-VE" sz="2400" dirty="0">
                <a:solidFill>
                  <a:srgbClr val="FFFFCC"/>
                </a:solidFill>
              </a:rPr>
              <a:t>Topología de </a:t>
            </a:r>
            <a:r>
              <a:rPr lang="es-VE" sz="2400" dirty="0" smtClean="0">
                <a:solidFill>
                  <a:srgbClr val="FFFFCC"/>
                </a:solidFill>
              </a:rPr>
              <a:t>árbol</a:t>
            </a:r>
            <a:r>
              <a:rPr lang="es-VE" sz="2400" dirty="0" smtClean="0">
                <a:solidFill>
                  <a:srgbClr val="FFFFCC"/>
                </a:solidFill>
                <a:latin typeface="Times New Roman" pitchFamily="18" charset="0"/>
              </a:rPr>
              <a:t> </a:t>
            </a:r>
            <a:endParaRPr lang="en-US" sz="2400" dirty="0">
              <a:solidFill>
                <a:srgbClr val="FFFFCC"/>
              </a:solidFill>
              <a:latin typeface="Times New Roman" pitchFamily="18" charset="0"/>
            </a:endParaRPr>
          </a:p>
        </p:txBody>
      </p:sp>
      <p:pic>
        <p:nvPicPr>
          <p:cNvPr id="4" name="Picture 4" descr="[star topology image]"/>
          <p:cNvPicPr>
            <a:picLocks noChangeAspect="1" noChangeArrowheads="1"/>
          </p:cNvPicPr>
          <p:nvPr/>
        </p:nvPicPr>
        <p:blipFill>
          <a:blip r:embed="rId2"/>
          <a:srcRect/>
          <a:stretch>
            <a:fillRect/>
          </a:stretch>
        </p:blipFill>
        <p:spPr bwMode="auto">
          <a:xfrm>
            <a:off x="3924300" y="44450"/>
            <a:ext cx="3529013" cy="3529013"/>
          </a:xfrm>
          <a:prstGeom prst="rect">
            <a:avLst/>
          </a:prstGeom>
          <a:noFill/>
          <a:ln w="9525">
            <a:noFill/>
            <a:miter lim="800000"/>
            <a:headEnd/>
            <a:tailEnd/>
          </a:ln>
        </p:spPr>
      </p:pic>
      <p:pic>
        <p:nvPicPr>
          <p:cNvPr id="5" name="Picture 5" descr="[tree topology image]"/>
          <p:cNvPicPr>
            <a:picLocks noChangeAspect="1" noChangeArrowheads="1"/>
          </p:cNvPicPr>
          <p:nvPr/>
        </p:nvPicPr>
        <p:blipFill>
          <a:blip r:embed="rId3"/>
          <a:srcRect/>
          <a:stretch>
            <a:fillRect/>
          </a:stretch>
        </p:blipFill>
        <p:spPr bwMode="auto">
          <a:xfrm>
            <a:off x="2928926" y="3857628"/>
            <a:ext cx="5738833" cy="2740809"/>
          </a:xfrm>
          <a:prstGeom prst="rect">
            <a:avLst/>
          </a:prstGeom>
          <a:noFill/>
          <a:ln w="9525">
            <a:noFill/>
            <a:miter lim="800000"/>
            <a:headEnd/>
            <a:tailEnd/>
          </a:ln>
        </p:spPr>
      </p:pic>
    </p:spTree>
  </p:cSld>
  <p:clrMapOvr>
    <a:masterClrMapping/>
  </p:clrMapOvr>
  <p:transition>
    <p:cover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071670" y="214290"/>
            <a:ext cx="5273675" cy="641350"/>
          </a:xfrm>
          <a:prstGeom prst="rect">
            <a:avLst/>
          </a:prstGeom>
          <a:noFill/>
          <a:ln w="9525">
            <a:noFill/>
            <a:miter lim="800000"/>
            <a:headEnd/>
            <a:tailEnd/>
          </a:ln>
        </p:spPr>
        <p:txBody>
          <a:bodyPr wrap="none">
            <a:spAutoFit/>
          </a:bodyPr>
          <a:lstStyle/>
          <a:p>
            <a:pPr algn="l" rtl="0" fontAlgn="base">
              <a:spcBef>
                <a:spcPct val="0"/>
              </a:spcBef>
              <a:spcAft>
                <a:spcPct val="0"/>
              </a:spcAft>
            </a:pPr>
            <a:r>
              <a:rPr lang="es-ES_tradnl" sz="3600" kern="1200" dirty="0">
                <a:solidFill>
                  <a:srgbClr val="92D050"/>
                </a:solidFill>
                <a:latin typeface="Tahoma" pitchFamily="34" charset="0"/>
                <a:ea typeface="+mn-ea"/>
                <a:cs typeface="+mn-cs"/>
              </a:rPr>
              <a:t>Componentes de una red</a:t>
            </a:r>
            <a:endParaRPr lang="es-MX" sz="3600" kern="1200" dirty="0">
              <a:solidFill>
                <a:srgbClr val="92D050"/>
              </a:solidFill>
              <a:latin typeface="Tahoma" pitchFamily="34" charset="0"/>
              <a:ea typeface="+mn-ea"/>
              <a:cs typeface="+mn-cs"/>
            </a:endParaRPr>
          </a:p>
        </p:txBody>
      </p:sp>
      <p:sp>
        <p:nvSpPr>
          <p:cNvPr id="6" name="Text Box 3"/>
          <p:cNvSpPr txBox="1">
            <a:spLocks noChangeArrowheads="1"/>
          </p:cNvSpPr>
          <p:nvPr/>
        </p:nvSpPr>
        <p:spPr bwMode="auto">
          <a:xfrm>
            <a:off x="1593855" y="1716088"/>
            <a:ext cx="184150" cy="366712"/>
          </a:xfrm>
          <a:prstGeom prst="rect">
            <a:avLst/>
          </a:prstGeom>
          <a:noFill/>
          <a:ln w="9525">
            <a:noFill/>
            <a:miter lim="800000"/>
            <a:headEnd/>
            <a:tailEnd/>
          </a:ln>
        </p:spPr>
        <p:txBody>
          <a:bodyPr wrap="none">
            <a:spAutoFit/>
          </a:bodyPr>
          <a:lstStyle/>
          <a:p>
            <a:pPr algn="l" rtl="0" fontAlgn="base">
              <a:spcBef>
                <a:spcPct val="0"/>
              </a:spcBef>
              <a:spcAft>
                <a:spcPct val="0"/>
              </a:spcAft>
            </a:pPr>
            <a:endParaRPr lang="es-ES" kern="1200">
              <a:solidFill>
                <a:srgbClr val="FFFFFF"/>
              </a:solidFill>
              <a:latin typeface="Verdana" pitchFamily="34" charset="0"/>
              <a:ea typeface="+mn-ea"/>
              <a:cs typeface="+mn-cs"/>
            </a:endParaRPr>
          </a:p>
        </p:txBody>
      </p:sp>
      <p:sp>
        <p:nvSpPr>
          <p:cNvPr id="7" name="Text Box 4"/>
          <p:cNvSpPr txBox="1">
            <a:spLocks noChangeArrowheads="1"/>
          </p:cNvSpPr>
          <p:nvPr/>
        </p:nvSpPr>
        <p:spPr bwMode="auto">
          <a:xfrm>
            <a:off x="2357422" y="1643050"/>
            <a:ext cx="6506909" cy="4044184"/>
          </a:xfrm>
          <a:prstGeom prst="rect">
            <a:avLst/>
          </a:prstGeom>
          <a:noFill/>
          <a:ln w="9525">
            <a:noFill/>
            <a:miter lim="800000"/>
            <a:headEnd/>
            <a:tailEnd/>
          </a:ln>
        </p:spPr>
        <p:txBody>
          <a:bodyPr wrap="none">
            <a:spAutoFit/>
          </a:bodyPr>
          <a:lstStyle/>
          <a:p>
            <a:pPr algn="l" rtl="0" fontAlgn="base">
              <a:lnSpc>
                <a:spcPct val="120000"/>
              </a:lnSpc>
              <a:spcBef>
                <a:spcPct val="70000"/>
              </a:spcBef>
              <a:spcAft>
                <a:spcPct val="0"/>
              </a:spcAft>
              <a:buFont typeface="Arial" pitchFamily="34" charset="0"/>
              <a:buChar char="•"/>
            </a:pPr>
            <a:r>
              <a:rPr lang="es-ES_tradnl" sz="2400" kern="1200" dirty="0" smtClean="0">
                <a:solidFill>
                  <a:srgbClr val="FFFF00"/>
                </a:solidFill>
                <a:latin typeface="Tahoma" pitchFamily="34" charset="0"/>
                <a:ea typeface="+mn-ea"/>
                <a:cs typeface="+mn-cs"/>
              </a:rPr>
              <a:t>Nodos</a:t>
            </a:r>
          </a:p>
          <a:p>
            <a:pPr algn="l" rtl="0" fontAlgn="base">
              <a:lnSpc>
                <a:spcPct val="120000"/>
              </a:lnSpc>
              <a:spcBef>
                <a:spcPct val="70000"/>
              </a:spcBef>
              <a:spcAft>
                <a:spcPct val="0"/>
              </a:spcAft>
              <a:buFont typeface="Arial" pitchFamily="34" charset="0"/>
              <a:buChar char="•"/>
            </a:pPr>
            <a:r>
              <a:rPr lang="es-ES_tradnl" sz="2400" kern="1200" dirty="0" smtClean="0">
                <a:solidFill>
                  <a:srgbClr val="FFFF00"/>
                </a:solidFill>
                <a:latin typeface="Tahoma" pitchFamily="34" charset="0"/>
                <a:ea typeface="+mn-ea"/>
                <a:cs typeface="+mn-cs"/>
              </a:rPr>
              <a:t>Medios </a:t>
            </a:r>
            <a:r>
              <a:rPr lang="es-ES_tradnl" sz="2400" kern="1200" dirty="0">
                <a:solidFill>
                  <a:srgbClr val="FFFF00"/>
                </a:solidFill>
                <a:latin typeface="Tahoma" pitchFamily="34" charset="0"/>
                <a:ea typeface="+mn-ea"/>
                <a:cs typeface="+mn-cs"/>
              </a:rPr>
              <a:t>de </a:t>
            </a:r>
            <a:r>
              <a:rPr lang="es-ES_tradnl" sz="2400" kern="1200" dirty="0" smtClean="0">
                <a:solidFill>
                  <a:srgbClr val="FFFF00"/>
                </a:solidFill>
                <a:latin typeface="Tahoma" pitchFamily="34" charset="0"/>
                <a:ea typeface="+mn-ea"/>
                <a:cs typeface="+mn-cs"/>
              </a:rPr>
              <a:t>transmisión</a:t>
            </a:r>
            <a:endParaRPr lang="es-ES_tradnl" sz="2400" dirty="0">
              <a:solidFill>
                <a:srgbClr val="FFFFCC"/>
              </a:solidFill>
              <a:latin typeface="Tahoma" pitchFamily="34" charset="0"/>
            </a:endParaRPr>
          </a:p>
          <a:p>
            <a:pPr algn="l" rtl="0" fontAlgn="base">
              <a:lnSpc>
                <a:spcPct val="120000"/>
              </a:lnSpc>
              <a:spcBef>
                <a:spcPct val="70000"/>
              </a:spcBef>
              <a:spcAft>
                <a:spcPct val="0"/>
              </a:spcAft>
              <a:buFont typeface="Arial" pitchFamily="34" charset="0"/>
              <a:buChar char="•"/>
            </a:pPr>
            <a:r>
              <a:rPr lang="es-ES_tradnl" sz="2400" kern="1200" dirty="0" smtClean="0">
                <a:solidFill>
                  <a:srgbClr val="FFFF00"/>
                </a:solidFill>
                <a:latin typeface="Tahoma" pitchFamily="34" charset="0"/>
                <a:ea typeface="+mn-ea"/>
                <a:cs typeface="+mn-cs"/>
              </a:rPr>
              <a:t>Dispositivos </a:t>
            </a:r>
            <a:r>
              <a:rPr lang="es-ES_tradnl" sz="2400" kern="1200" dirty="0">
                <a:solidFill>
                  <a:srgbClr val="FFFF00"/>
                </a:solidFill>
                <a:latin typeface="Tahoma" pitchFamily="34" charset="0"/>
                <a:ea typeface="+mn-ea"/>
                <a:cs typeface="+mn-cs"/>
              </a:rPr>
              <a:t>de </a:t>
            </a:r>
            <a:r>
              <a:rPr lang="es-ES_tradnl" sz="2400" kern="1200" dirty="0" smtClean="0">
                <a:solidFill>
                  <a:srgbClr val="FFFF00"/>
                </a:solidFill>
                <a:latin typeface="Tahoma" pitchFamily="34" charset="0"/>
                <a:ea typeface="+mn-ea"/>
                <a:cs typeface="+mn-cs"/>
              </a:rPr>
              <a:t>interconexión</a:t>
            </a:r>
          </a:p>
          <a:p>
            <a:pPr algn="l" rtl="0" fontAlgn="base">
              <a:lnSpc>
                <a:spcPct val="120000"/>
              </a:lnSpc>
              <a:spcBef>
                <a:spcPct val="70000"/>
              </a:spcBef>
              <a:spcAft>
                <a:spcPct val="0"/>
              </a:spcAft>
            </a:pPr>
            <a:endParaRPr lang="es-ES_tradnl" sz="2400" kern="1200" dirty="0">
              <a:solidFill>
                <a:srgbClr val="FFFF00"/>
              </a:solidFill>
              <a:latin typeface="Tahoma" pitchFamily="34" charset="0"/>
              <a:ea typeface="+mn-ea"/>
              <a:cs typeface="+mn-cs"/>
            </a:endParaRPr>
          </a:p>
          <a:p>
            <a:pPr algn="l" rtl="0" fontAlgn="base">
              <a:lnSpc>
                <a:spcPct val="120000"/>
              </a:lnSpc>
              <a:spcBef>
                <a:spcPct val="70000"/>
              </a:spcBef>
              <a:spcAft>
                <a:spcPct val="0"/>
              </a:spcAft>
              <a:buFont typeface="Arial" pitchFamily="34" charset="0"/>
              <a:buChar char="•"/>
            </a:pPr>
            <a:r>
              <a:rPr lang="es-ES_tradnl" sz="2400" kern="1200" dirty="0">
                <a:solidFill>
                  <a:srgbClr val="FFFF00"/>
                </a:solidFill>
                <a:latin typeface="Tahoma" pitchFamily="34" charset="0"/>
                <a:ea typeface="+mn-ea"/>
                <a:cs typeface="+mn-cs"/>
              </a:rPr>
              <a:t>Protocolos para el intercambio de </a:t>
            </a:r>
            <a:r>
              <a:rPr lang="es-ES_tradnl" sz="2400" kern="1200" dirty="0" smtClean="0">
                <a:solidFill>
                  <a:srgbClr val="FFFF00"/>
                </a:solidFill>
                <a:latin typeface="Tahoma" pitchFamily="34" charset="0"/>
                <a:ea typeface="+mn-ea"/>
                <a:cs typeface="+mn-cs"/>
              </a:rPr>
              <a:t>información</a:t>
            </a:r>
          </a:p>
          <a:p>
            <a:pPr algn="l" rtl="0" fontAlgn="base">
              <a:lnSpc>
                <a:spcPct val="120000"/>
              </a:lnSpc>
              <a:spcBef>
                <a:spcPct val="70000"/>
              </a:spcBef>
              <a:spcAft>
                <a:spcPct val="0"/>
              </a:spcAft>
              <a:buFont typeface="Arial" pitchFamily="34" charset="0"/>
              <a:buChar char="•"/>
            </a:pPr>
            <a:r>
              <a:rPr lang="es-ES_tradnl" sz="2400" dirty="0" smtClean="0">
                <a:solidFill>
                  <a:srgbClr val="FFFF00"/>
                </a:solidFill>
                <a:latin typeface="Tahoma" pitchFamily="34" charset="0"/>
              </a:rPr>
              <a:t>Sistema operativo de red</a:t>
            </a:r>
            <a:endParaRPr lang="es-MX" sz="2400" kern="1200" dirty="0">
              <a:solidFill>
                <a:srgbClr val="FFFF00"/>
              </a:solidFill>
              <a:latin typeface="Tahoma" pitchFamily="34" charset="0"/>
              <a:ea typeface="+mn-ea"/>
              <a:cs typeface="+mn-cs"/>
            </a:endParaRPr>
          </a:p>
        </p:txBody>
      </p:sp>
      <p:sp>
        <p:nvSpPr>
          <p:cNvPr id="8" name="7 Abrir llave"/>
          <p:cNvSpPr/>
          <p:nvPr/>
        </p:nvSpPr>
        <p:spPr>
          <a:xfrm>
            <a:off x="2071670" y="1714488"/>
            <a:ext cx="178595" cy="2074552"/>
          </a:xfrm>
          <a:prstGeom prst="lef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s-VE"/>
          </a:p>
        </p:txBody>
      </p:sp>
      <p:sp>
        <p:nvSpPr>
          <p:cNvPr id="9" name="8 Abrir llave"/>
          <p:cNvSpPr/>
          <p:nvPr/>
        </p:nvSpPr>
        <p:spPr>
          <a:xfrm>
            <a:off x="2071670" y="4357670"/>
            <a:ext cx="357190" cy="1285908"/>
          </a:xfrm>
          <a:prstGeom prst="lef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s-VE"/>
          </a:p>
        </p:txBody>
      </p:sp>
      <p:sp>
        <p:nvSpPr>
          <p:cNvPr id="10" name="9 CuadroTexto"/>
          <p:cNvSpPr txBox="1"/>
          <p:nvPr/>
        </p:nvSpPr>
        <p:spPr>
          <a:xfrm>
            <a:off x="928662" y="2714620"/>
            <a:ext cx="996427" cy="461665"/>
          </a:xfrm>
          <a:prstGeom prst="rect">
            <a:avLst/>
          </a:prstGeom>
          <a:noFill/>
        </p:spPr>
        <p:txBody>
          <a:bodyPr wrap="none" rtlCol="0">
            <a:spAutoFit/>
          </a:bodyPr>
          <a:lstStyle/>
          <a:p>
            <a:r>
              <a:rPr lang="es-VE" sz="2400" dirty="0" smtClean="0"/>
              <a:t>Físicos</a:t>
            </a:r>
            <a:endParaRPr lang="es-VE" sz="2400" dirty="0"/>
          </a:p>
        </p:txBody>
      </p:sp>
      <p:sp>
        <p:nvSpPr>
          <p:cNvPr id="11" name="10 CuadroTexto"/>
          <p:cNvSpPr txBox="1"/>
          <p:nvPr/>
        </p:nvSpPr>
        <p:spPr>
          <a:xfrm>
            <a:off x="857224" y="4786322"/>
            <a:ext cx="1100622" cy="461665"/>
          </a:xfrm>
          <a:prstGeom prst="rect">
            <a:avLst/>
          </a:prstGeom>
          <a:noFill/>
        </p:spPr>
        <p:txBody>
          <a:bodyPr wrap="none" rtlCol="0">
            <a:spAutoFit/>
          </a:bodyPr>
          <a:lstStyle/>
          <a:p>
            <a:r>
              <a:rPr lang="es-VE" sz="2400" dirty="0" smtClean="0"/>
              <a:t>Lógicos</a:t>
            </a:r>
            <a:endParaRPr lang="es-VE" sz="2400" dirty="0"/>
          </a:p>
        </p:txBody>
      </p:sp>
    </p:spTree>
  </p:cSld>
  <p:clrMapOvr>
    <a:masterClrMapping/>
  </p:clrMapOvr>
  <p:transition>
    <p:cover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28596" y="0"/>
            <a:ext cx="82296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600" b="0" i="0" u="none" strike="noStrike" kern="0" cap="none" spc="0" normalizeH="0" baseline="0" noProof="0" dirty="0" smtClean="0">
                <a:ln>
                  <a:noFill/>
                </a:ln>
                <a:solidFill>
                  <a:srgbClr val="FFFF00"/>
                </a:solidFill>
                <a:uLnTx/>
                <a:uFillTx/>
                <a:latin typeface="+mj-lt"/>
                <a:ea typeface="+mj-ea"/>
                <a:cs typeface="+mj-cs"/>
              </a:rPr>
              <a:t>Nodos de una red</a:t>
            </a:r>
          </a:p>
        </p:txBody>
      </p:sp>
      <p:sp>
        <p:nvSpPr>
          <p:cNvPr id="7" name="Rectangle 3"/>
          <p:cNvSpPr txBox="1">
            <a:spLocks noChangeArrowheads="1"/>
          </p:cNvSpPr>
          <p:nvPr/>
        </p:nvSpPr>
        <p:spPr bwMode="auto">
          <a:xfrm>
            <a:off x="428596" y="928670"/>
            <a:ext cx="8147050" cy="34163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C4C3AA"/>
              </a:buClr>
              <a:buSzPct val="60000"/>
              <a:buFont typeface="Wingdings" pitchFamily="2" charset="2"/>
              <a:buNone/>
              <a:tabLst/>
              <a:defRPr/>
            </a:pPr>
            <a:r>
              <a:rPr kumimoji="0" lang="es-ES" sz="2400" b="0" i="0" u="none" strike="noStrike" kern="0" cap="none" spc="0" normalizeH="0" baseline="0" noProof="0" dirty="0" smtClean="0">
                <a:ln>
                  <a:noFill/>
                </a:ln>
                <a:solidFill>
                  <a:srgbClr val="FFFFFF"/>
                </a:solidFill>
                <a:uLnTx/>
                <a:uFillTx/>
                <a:latin typeface="+mj-lt"/>
                <a:ea typeface="+mn-ea"/>
                <a:cs typeface="+mn-cs"/>
              </a:rPr>
              <a:t>Son los computadores y dispositivos conectados a la red.</a:t>
            </a:r>
          </a:p>
          <a:p>
            <a:pPr marL="0" marR="0" lvl="0" indent="0" algn="l" defTabSz="914400" rtl="0" eaLnBrk="1" fontAlgn="base" latinLnBrk="0" hangingPunct="1">
              <a:lnSpc>
                <a:spcPct val="100000"/>
              </a:lnSpc>
              <a:spcBef>
                <a:spcPct val="20000"/>
              </a:spcBef>
              <a:spcAft>
                <a:spcPct val="0"/>
              </a:spcAft>
              <a:buClr>
                <a:srgbClr val="C4C3AA"/>
              </a:buClr>
              <a:buSzPct val="60000"/>
              <a:buFont typeface="Wingdings" pitchFamily="2" charset="2"/>
              <a:buNone/>
              <a:tabLst/>
              <a:defRPr/>
            </a:pPr>
            <a:endParaRPr kumimoji="0" lang="es-ES" sz="2400" b="0" i="0" u="none" strike="noStrike" kern="0" cap="none" spc="0" normalizeH="0" baseline="0" noProof="0" dirty="0" smtClean="0">
              <a:ln>
                <a:noFill/>
              </a:ln>
              <a:solidFill>
                <a:srgbClr val="FFFFFF"/>
              </a:solidFill>
              <a:uLnTx/>
              <a:uFillTx/>
              <a:latin typeface="+mj-lt"/>
              <a:ea typeface="+mn-ea"/>
              <a:cs typeface="+mn-cs"/>
            </a:endParaRPr>
          </a:p>
          <a:p>
            <a:pPr marL="0" marR="0" lvl="0" indent="0" algn="l" defTabSz="914400" rtl="0" eaLnBrk="1" fontAlgn="base" latinLnBrk="0" hangingPunct="1">
              <a:lnSpc>
                <a:spcPct val="100000"/>
              </a:lnSpc>
              <a:spcBef>
                <a:spcPct val="20000"/>
              </a:spcBef>
              <a:spcAft>
                <a:spcPct val="0"/>
              </a:spcAft>
              <a:buClr>
                <a:srgbClr val="C4C3AA"/>
              </a:buClr>
              <a:buSzPct val="60000"/>
              <a:buFont typeface="Wingdings" pitchFamily="2" charset="2"/>
              <a:buNone/>
              <a:tabLst/>
              <a:defRPr/>
            </a:pPr>
            <a:r>
              <a:rPr kumimoji="0" lang="es-ES" sz="2400" b="0" i="0" u="none" strike="noStrike" kern="0" cap="none" spc="0" normalizeH="0" baseline="0" noProof="0" dirty="0" smtClean="0">
                <a:ln>
                  <a:noFill/>
                </a:ln>
                <a:solidFill>
                  <a:srgbClr val="FFFFFF"/>
                </a:solidFill>
                <a:uLnTx/>
                <a:uFillTx/>
                <a:latin typeface="+mj-lt"/>
                <a:ea typeface="+mn-ea"/>
                <a:cs typeface="+mn-cs"/>
              </a:rPr>
              <a:t>Hay dos clases de computadores en una red:</a:t>
            </a:r>
          </a:p>
          <a:p>
            <a:pPr marL="0" marR="0" lvl="0" indent="0" algn="l" defTabSz="914400" rtl="0" eaLnBrk="1" fontAlgn="base" latinLnBrk="0" hangingPunct="1">
              <a:lnSpc>
                <a:spcPct val="100000"/>
              </a:lnSpc>
              <a:spcBef>
                <a:spcPct val="20000"/>
              </a:spcBef>
              <a:spcAft>
                <a:spcPct val="0"/>
              </a:spcAft>
              <a:buClr>
                <a:srgbClr val="C4C3AA"/>
              </a:buClr>
              <a:buSzPct val="60000"/>
              <a:buFont typeface="Wingdings" pitchFamily="2" charset="2"/>
              <a:buNone/>
              <a:tabLst/>
              <a:defRPr/>
            </a:pPr>
            <a:r>
              <a:rPr kumimoji="0" lang="es-ES" sz="2400" b="0" i="0" u="none" strike="noStrike" kern="0" cap="none" spc="0" normalizeH="0" baseline="0" noProof="0" dirty="0" smtClean="0">
                <a:ln>
                  <a:noFill/>
                </a:ln>
                <a:solidFill>
                  <a:srgbClr val="FF9900"/>
                </a:solidFill>
                <a:uLnTx/>
                <a:uFillTx/>
                <a:latin typeface="+mj-lt"/>
                <a:ea typeface="+mn-ea"/>
                <a:cs typeface="+mn-cs"/>
              </a:rPr>
              <a:t>Servidor:</a:t>
            </a:r>
            <a:r>
              <a:rPr kumimoji="0" lang="es-ES" sz="2400" b="0" i="0" u="none" strike="noStrike" kern="0" cap="none" spc="0" normalizeH="0" baseline="0" noProof="0" dirty="0" smtClean="0">
                <a:ln>
                  <a:noFill/>
                </a:ln>
                <a:solidFill>
                  <a:srgbClr val="FFFFFF"/>
                </a:solidFill>
                <a:uLnTx/>
                <a:uFillTx/>
                <a:latin typeface="+mj-lt"/>
                <a:ea typeface="+mn-ea"/>
                <a:cs typeface="+mn-cs"/>
              </a:rPr>
              <a:t> computador </a:t>
            </a:r>
            <a:r>
              <a:rPr kumimoji="0" lang="es-MX" sz="2400" b="0" i="0" u="none" strike="noStrike" kern="0" cap="none" spc="0" normalizeH="0" baseline="0" noProof="0" dirty="0" smtClean="0">
                <a:ln>
                  <a:noFill/>
                </a:ln>
                <a:solidFill>
                  <a:srgbClr val="FFFFFF"/>
                </a:solidFill>
                <a:effectLst/>
                <a:uLnTx/>
                <a:uFillTx/>
                <a:latin typeface="+mj-lt"/>
                <a:ea typeface="+mn-ea"/>
                <a:cs typeface="+mn-cs"/>
              </a:rPr>
              <a:t>que contiene información que puede ser consultada por usuarios.  Ofrece servicios a los usuarios de la red (archivos,</a:t>
            </a:r>
            <a:r>
              <a:rPr kumimoji="0" lang="es-MX" sz="2400" b="0" i="0" u="none" strike="noStrike" kern="0" cap="none" spc="0" normalizeH="0" noProof="0" dirty="0" smtClean="0">
                <a:ln>
                  <a:noFill/>
                </a:ln>
                <a:solidFill>
                  <a:srgbClr val="FFFFFF"/>
                </a:solidFill>
                <a:effectLst/>
                <a:uLnTx/>
                <a:uFillTx/>
                <a:latin typeface="+mj-lt"/>
                <a:ea typeface="+mn-ea"/>
                <a:cs typeface="+mn-cs"/>
              </a:rPr>
              <a:t> impresión, …)</a:t>
            </a:r>
            <a:r>
              <a:rPr kumimoji="0" lang="es-MX" sz="2400" b="0" i="0" u="none" strike="noStrike" kern="0" cap="none" spc="0" normalizeH="0" baseline="0" noProof="0" dirty="0" smtClean="0">
                <a:ln>
                  <a:noFill/>
                </a:ln>
                <a:solidFill>
                  <a:srgbClr val="FFFFFF"/>
                </a:solidFill>
                <a:effectLst/>
                <a:uLnTx/>
                <a:uFillTx/>
                <a:latin typeface="+mj-lt"/>
                <a:ea typeface="+mn-ea"/>
                <a:cs typeface="+mn-cs"/>
              </a:rPr>
              <a:t> </a:t>
            </a:r>
          </a:p>
          <a:p>
            <a:pPr marL="0" marR="0" lvl="0" indent="0" algn="l" defTabSz="914400" rtl="0" eaLnBrk="1" fontAlgn="base" latinLnBrk="0" hangingPunct="1">
              <a:lnSpc>
                <a:spcPct val="100000"/>
              </a:lnSpc>
              <a:spcBef>
                <a:spcPct val="20000"/>
              </a:spcBef>
              <a:spcAft>
                <a:spcPct val="0"/>
              </a:spcAft>
              <a:buClr>
                <a:srgbClr val="C4C3AA"/>
              </a:buClr>
              <a:buSzPct val="60000"/>
              <a:buFont typeface="Wingdings" pitchFamily="2" charset="2"/>
              <a:buNone/>
              <a:tabLst/>
              <a:defRPr/>
            </a:pPr>
            <a:endParaRPr kumimoji="0" lang="es-E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j-lt"/>
              <a:ea typeface="+mn-ea"/>
              <a:cs typeface="+mn-cs"/>
            </a:endParaRPr>
          </a:p>
          <a:p>
            <a:pPr marL="0" marR="0" lvl="0" indent="0" algn="l" defTabSz="914400" rtl="0" eaLnBrk="1" fontAlgn="base" latinLnBrk="0" hangingPunct="1">
              <a:lnSpc>
                <a:spcPct val="100000"/>
              </a:lnSpc>
              <a:spcBef>
                <a:spcPct val="20000"/>
              </a:spcBef>
              <a:spcAft>
                <a:spcPct val="0"/>
              </a:spcAft>
              <a:buClr>
                <a:srgbClr val="C4C3AA"/>
              </a:buClr>
              <a:buSzPct val="60000"/>
              <a:buFont typeface="Wingdings" pitchFamily="2" charset="2"/>
              <a:buNone/>
              <a:tabLst/>
              <a:defRPr/>
            </a:pPr>
            <a:endParaRPr kumimoji="0" lang="es-E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j-lt"/>
              <a:ea typeface="+mn-ea"/>
              <a:cs typeface="+mn-cs"/>
            </a:endParaRPr>
          </a:p>
        </p:txBody>
      </p:sp>
      <p:sp>
        <p:nvSpPr>
          <p:cNvPr id="9" name="Text Box 7"/>
          <p:cNvSpPr txBox="1">
            <a:spLocks noChangeArrowheads="1"/>
          </p:cNvSpPr>
          <p:nvPr/>
        </p:nvSpPr>
        <p:spPr bwMode="auto">
          <a:xfrm>
            <a:off x="428596" y="3571876"/>
            <a:ext cx="4392612" cy="2751522"/>
          </a:xfrm>
          <a:prstGeom prst="rect">
            <a:avLst/>
          </a:prstGeom>
          <a:noFill/>
          <a:ln w="9525">
            <a:noFill/>
            <a:miter lim="800000"/>
            <a:headEnd/>
            <a:tailEnd/>
          </a:ln>
        </p:spPr>
        <p:txBody>
          <a:bodyPr>
            <a:spAutoFit/>
          </a:bodyPr>
          <a:lstStyle/>
          <a:p>
            <a:pPr algn="l" rtl="0" fontAlgn="base">
              <a:lnSpc>
                <a:spcPct val="90000"/>
              </a:lnSpc>
              <a:spcBef>
                <a:spcPct val="20000"/>
              </a:spcBef>
              <a:spcAft>
                <a:spcPct val="0"/>
              </a:spcAft>
              <a:buClr>
                <a:srgbClr val="C4C3AA"/>
              </a:buClr>
              <a:buSzPct val="60000"/>
              <a:buFont typeface="Wingdings" pitchFamily="2" charset="2"/>
              <a:buNone/>
            </a:pPr>
            <a:r>
              <a:rPr lang="es-MX" sz="2400" kern="1200" dirty="0">
                <a:solidFill>
                  <a:srgbClr val="FF9900"/>
                </a:solidFill>
                <a:latin typeface="+mj-lt"/>
                <a:ea typeface="+mn-ea"/>
                <a:cs typeface="+mn-cs"/>
              </a:rPr>
              <a:t>Estación de trabajo (clientes):</a:t>
            </a:r>
            <a:r>
              <a:rPr lang="es-MX" sz="2400" kern="1200" dirty="0">
                <a:solidFill>
                  <a:srgbClr val="FFFFFF"/>
                </a:solidFill>
                <a:latin typeface="+mj-lt"/>
                <a:ea typeface="+mn-ea"/>
                <a:cs typeface="+mn-cs"/>
              </a:rPr>
              <a:t>  computador que no está ofreciendo información, sino que busca y utiliza la que está disponible en la red; es decir, los computadores cliente se conectan a los servidores para obtener información.</a:t>
            </a:r>
            <a:endParaRPr lang="es-ES" sz="2400" kern="1200" dirty="0">
              <a:solidFill>
                <a:srgbClr val="FFFFFF"/>
              </a:solidFill>
              <a:latin typeface="+mj-lt"/>
              <a:ea typeface="+mn-ea"/>
              <a:cs typeface="+mn-cs"/>
            </a:endParaRPr>
          </a:p>
        </p:txBody>
      </p:sp>
      <p:pic>
        <p:nvPicPr>
          <p:cNvPr id="38914" name="Picture 2"/>
          <p:cNvPicPr>
            <a:picLocks noChangeAspect="1" noChangeArrowheads="1"/>
          </p:cNvPicPr>
          <p:nvPr/>
        </p:nvPicPr>
        <p:blipFill>
          <a:blip r:embed="rId2"/>
          <a:srcRect/>
          <a:stretch>
            <a:fillRect/>
          </a:stretch>
        </p:blipFill>
        <p:spPr bwMode="auto">
          <a:xfrm>
            <a:off x="4929190" y="3571876"/>
            <a:ext cx="3636780" cy="3043240"/>
          </a:xfrm>
          <a:prstGeom prst="rect">
            <a:avLst/>
          </a:prstGeom>
          <a:noFill/>
          <a:ln w="9525">
            <a:noFill/>
            <a:miter lim="800000"/>
            <a:headEnd/>
            <a:tailEnd/>
          </a:ln>
          <a:effectLst/>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slide(fromBottom)">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7813"/>
            <a:ext cx="8229600" cy="11398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600" i="0" u="none" strike="noStrike" kern="1200" cap="none" spc="0" normalizeH="0" baseline="0" noProof="0" dirty="0" smtClean="0">
                <a:ln>
                  <a:noFill/>
                </a:ln>
                <a:solidFill>
                  <a:srgbClr val="FFFF00"/>
                </a:solidFill>
                <a:effectLst/>
                <a:uLnTx/>
                <a:uFillTx/>
                <a:latin typeface="+mj-lt"/>
                <a:ea typeface="+mj-ea"/>
                <a:cs typeface="+mj-cs"/>
              </a:rPr>
              <a:t>Medios de transmisión</a:t>
            </a:r>
            <a:endParaRPr kumimoji="0" lang="es-ES" sz="3600" i="0" u="none" strike="noStrike" kern="1200" cap="none" spc="0" normalizeH="0" baseline="0" noProof="0" dirty="0" smtClean="0">
              <a:ln>
                <a:noFill/>
              </a:ln>
              <a:solidFill>
                <a:srgbClr val="FFFF00"/>
              </a:solidFill>
              <a:effectLst/>
              <a:uLnTx/>
              <a:uFillTx/>
              <a:latin typeface="+mj-lt"/>
              <a:ea typeface="+mj-ea"/>
              <a:cs typeface="+mj-cs"/>
            </a:endParaRPr>
          </a:p>
        </p:txBody>
      </p:sp>
      <p:sp>
        <p:nvSpPr>
          <p:cNvPr id="7" name="Rectangle 3"/>
          <p:cNvSpPr txBox="1">
            <a:spLocks noChangeArrowheads="1"/>
          </p:cNvSpPr>
          <p:nvPr/>
        </p:nvSpPr>
        <p:spPr>
          <a:xfrm>
            <a:off x="636587" y="1214422"/>
            <a:ext cx="8507413" cy="5454938"/>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s-ES" sz="2800" b="0" i="0" u="none" strike="noStrike" kern="1200" cap="none" spc="0" normalizeH="0" baseline="0" noProof="0" dirty="0" smtClean="0">
                <a:ln>
                  <a:noFill/>
                </a:ln>
                <a:solidFill>
                  <a:schemeClr val="tx1"/>
                </a:solidFill>
                <a:effectLst/>
                <a:uLnTx/>
                <a:uFillTx/>
                <a:latin typeface="Tahoma" pitchFamily="34" charset="0"/>
                <a:ea typeface="+mn-ea"/>
                <a:cs typeface="+mn-cs"/>
              </a:rPr>
              <a:t>Son las formas de conectar estaciones de trabajo y servidores. </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s-ES" sz="2800" b="0" i="0" u="none" strike="noStrike" kern="1200" cap="none" spc="0" normalizeH="0" baseline="0" noProof="0" dirty="0" smtClean="0">
                <a:ln>
                  <a:noFill/>
                </a:ln>
                <a:solidFill>
                  <a:schemeClr val="tx1"/>
                </a:solidFill>
                <a:effectLst/>
                <a:uLnTx/>
                <a:uFillTx/>
                <a:latin typeface="Tahoma" pitchFamily="34" charset="0"/>
                <a:ea typeface="+mn-ea"/>
                <a:cs typeface="+mn-cs"/>
              </a:rPr>
              <a:t>Son los canales a través de los cuales viaja la información.</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s-ES" sz="2800" b="0" i="0" u="none" strike="noStrike" kern="1200" cap="none" spc="0" normalizeH="0" baseline="0" noProof="0" dirty="0" smtClean="0">
              <a:ln>
                <a:noFill/>
              </a:ln>
              <a:solidFill>
                <a:schemeClr val="tx1"/>
              </a:solidFill>
              <a:effectLst/>
              <a:uLnTx/>
              <a:uFillTx/>
              <a:latin typeface="Tahoma"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s-ES" sz="2800" b="0" i="0" u="none" strike="noStrike" kern="1200" cap="none" spc="0" normalizeH="0" baseline="0" noProof="0" dirty="0" smtClean="0">
                <a:ln>
                  <a:noFill/>
                </a:ln>
                <a:solidFill>
                  <a:schemeClr val="tx1"/>
                </a:solidFill>
                <a:effectLst/>
                <a:uLnTx/>
                <a:uFillTx/>
                <a:latin typeface="Tahoma" pitchFamily="34" charset="0"/>
                <a:ea typeface="+mn-ea"/>
                <a:cs typeface="+mn-cs"/>
              </a:rPr>
              <a:t>Pueden ser:</a:t>
            </a:r>
          </a:p>
          <a:p>
            <a:pPr marL="0" marR="0" lvl="0" indent="0" algn="l" defTabSz="914400" rtl="0" eaLnBrk="1" fontAlgn="auto" latinLnBrk="0" hangingPunct="1">
              <a:lnSpc>
                <a:spcPct val="100000"/>
              </a:lnSpc>
              <a:spcBef>
                <a:spcPct val="20000"/>
              </a:spcBef>
              <a:spcAft>
                <a:spcPts val="0"/>
              </a:spcAft>
              <a:buClr>
                <a:srgbClr val="FF9900"/>
              </a:buClr>
              <a:buSzTx/>
              <a:buFont typeface="Wingdings" pitchFamily="2" charset="2"/>
              <a:buNone/>
              <a:tabLst/>
              <a:defRPr/>
            </a:pPr>
            <a:endParaRPr kumimoji="0" lang="es-ES" sz="2800" b="0" i="0" u="none" strike="noStrike" kern="1200" cap="none" spc="0" normalizeH="0" baseline="0" noProof="0" dirty="0" smtClean="0">
              <a:ln>
                <a:noFill/>
              </a:ln>
              <a:solidFill>
                <a:schemeClr val="tx1"/>
              </a:solidFill>
              <a:effectLst/>
              <a:uLnTx/>
              <a:uFillTx/>
              <a:latin typeface="Tahoma"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
                <a:srgbClr val="FF9900"/>
              </a:buClr>
              <a:buSzTx/>
              <a:buFont typeface="Arial" pitchFamily="34" charset="0"/>
              <a:buChar char="•"/>
              <a:tabLst/>
              <a:defRPr/>
            </a:pPr>
            <a:r>
              <a:rPr lang="es-ES" sz="2800" dirty="0" smtClean="0">
                <a:solidFill>
                  <a:srgbClr val="FF9900"/>
                </a:solidFill>
                <a:latin typeface="Tahoma" pitchFamily="34" charset="0"/>
              </a:rPr>
              <a:t> </a:t>
            </a:r>
            <a:r>
              <a:rPr kumimoji="0" lang="es-ES" sz="2800" b="0" i="0" u="none" strike="noStrike" kern="1200" cap="none" spc="0" normalizeH="0" baseline="0" noProof="0" dirty="0" smtClean="0">
                <a:ln>
                  <a:noFill/>
                </a:ln>
                <a:solidFill>
                  <a:srgbClr val="FF9900"/>
                </a:solidFill>
                <a:effectLst/>
                <a:uLnTx/>
                <a:uFillTx/>
                <a:latin typeface="Tahoma" pitchFamily="34" charset="0"/>
                <a:ea typeface="+mn-ea"/>
                <a:cs typeface="+mn-cs"/>
              </a:rPr>
              <a:t>Cables o medios</a:t>
            </a:r>
            <a:r>
              <a:rPr kumimoji="0" lang="es-ES" sz="2800" b="0" i="0" u="none" strike="noStrike" kern="1200" cap="none" spc="0" normalizeH="0" noProof="0" dirty="0" smtClean="0">
                <a:ln>
                  <a:noFill/>
                </a:ln>
                <a:solidFill>
                  <a:srgbClr val="FF9900"/>
                </a:solidFill>
                <a:effectLst/>
                <a:uLnTx/>
                <a:uFillTx/>
                <a:latin typeface="Tahoma" pitchFamily="34" charset="0"/>
                <a:ea typeface="+mn-ea"/>
                <a:cs typeface="+mn-cs"/>
              </a:rPr>
              <a:t> de transmisión guiados</a:t>
            </a:r>
            <a:endParaRPr kumimoji="0" lang="es-ES" sz="2800" b="0" i="0" u="none" strike="noStrike" kern="1200" cap="none" spc="0" normalizeH="0" baseline="0" noProof="0" dirty="0" smtClean="0">
              <a:ln>
                <a:noFill/>
              </a:ln>
              <a:solidFill>
                <a:srgbClr val="FF9900"/>
              </a:solidFill>
              <a:effectLst/>
              <a:uLnTx/>
              <a:uFillTx/>
              <a:latin typeface="Tahoma"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
                <a:srgbClr val="FF9900"/>
              </a:buClr>
              <a:buSzTx/>
              <a:buFont typeface="Wingdings" pitchFamily="2" charset="2"/>
              <a:buNone/>
              <a:tabLst/>
              <a:defRPr/>
            </a:pPr>
            <a:endParaRPr kumimoji="0" lang="es-ES" sz="2800" b="0" i="0" u="none" strike="noStrike" kern="1200" cap="none" spc="0" normalizeH="0" baseline="0" noProof="0" dirty="0" smtClean="0">
              <a:ln>
                <a:noFill/>
              </a:ln>
              <a:solidFill>
                <a:srgbClr val="FF9900"/>
              </a:solidFill>
              <a:effectLst/>
              <a:uLnTx/>
              <a:uFillTx/>
              <a:latin typeface="Tahoma"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
                <a:srgbClr val="FF9900"/>
              </a:buClr>
              <a:buSzTx/>
              <a:buFont typeface="Arial" pitchFamily="34" charset="0"/>
              <a:buChar char="•"/>
              <a:tabLst/>
              <a:defRPr/>
            </a:pPr>
            <a:r>
              <a:rPr lang="es-ES" sz="2800" dirty="0" smtClean="0">
                <a:solidFill>
                  <a:srgbClr val="FF9900"/>
                </a:solidFill>
                <a:latin typeface="Tahoma" pitchFamily="34" charset="0"/>
              </a:rPr>
              <a:t> </a:t>
            </a:r>
            <a:r>
              <a:rPr kumimoji="0" lang="es-ES" sz="2800" b="0" i="0" u="none" strike="noStrike" kern="1200" cap="none" spc="0" normalizeH="0" baseline="0" noProof="0" dirty="0" smtClean="0">
                <a:ln>
                  <a:noFill/>
                </a:ln>
                <a:solidFill>
                  <a:srgbClr val="FF9900"/>
                </a:solidFill>
                <a:effectLst/>
                <a:uLnTx/>
                <a:uFillTx/>
                <a:latin typeface="Tahoma" pitchFamily="34" charset="0"/>
                <a:ea typeface="+mn-ea"/>
                <a:cs typeface="+mn-cs"/>
              </a:rPr>
              <a:t>Enlaces </a:t>
            </a:r>
            <a:r>
              <a:rPr kumimoji="0" lang="es-ES" sz="2800" b="0" i="0" u="none" strike="noStrike" kern="1200" cap="none" spc="0" normalizeH="0" baseline="0" noProof="0" dirty="0" smtClean="0">
                <a:ln>
                  <a:noFill/>
                </a:ln>
                <a:solidFill>
                  <a:srgbClr val="FF9900"/>
                </a:solidFill>
                <a:effectLst/>
                <a:uLnTx/>
                <a:uFillTx/>
                <a:latin typeface="Tahoma" pitchFamily="34" charset="0"/>
                <a:ea typeface="+mn-ea"/>
                <a:cs typeface="+mn-cs"/>
              </a:rPr>
              <a:t>inalámbricos o medios de transmisión o guiados</a:t>
            </a:r>
            <a:endParaRPr kumimoji="0" lang="es-ES" sz="2800" b="0" i="0" u="none" strike="noStrike" kern="1200" cap="none" spc="0" normalizeH="0" baseline="0" noProof="0" dirty="0" smtClean="0">
              <a:ln>
                <a:noFill/>
              </a:ln>
              <a:solidFill>
                <a:srgbClr val="FF9900"/>
              </a:solidFill>
              <a:effectLst/>
              <a:uLnTx/>
              <a:uFillTx/>
              <a:latin typeface="Tahoma" pitchFamily="34" charset="0"/>
              <a:ea typeface="+mn-ea"/>
              <a:cs typeface="+mn-cs"/>
            </a:endParaRPr>
          </a:p>
        </p:txBody>
      </p:sp>
    </p:spTree>
  </p:cSld>
  <p:clrMapOvr>
    <a:masterClrMapping/>
  </p:clrMapOvr>
  <p:transition>
    <p:cover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403350" y="333375"/>
            <a:ext cx="5743624" cy="584775"/>
          </a:xfrm>
          <a:prstGeom prst="rect">
            <a:avLst/>
          </a:prstGeom>
          <a:noFill/>
          <a:ln w="9525">
            <a:noFill/>
            <a:miter lim="800000"/>
            <a:headEnd/>
            <a:tailEnd/>
          </a:ln>
        </p:spPr>
        <p:txBody>
          <a:bodyPr wrap="none">
            <a:spAutoFit/>
          </a:bodyPr>
          <a:lstStyle/>
          <a:p>
            <a:r>
              <a:rPr lang="es-ES_tradnl" sz="3200" dirty="0">
                <a:solidFill>
                  <a:srgbClr val="FFFF00"/>
                </a:solidFill>
              </a:rPr>
              <a:t>Medios de transmisión por cable</a:t>
            </a:r>
            <a:endParaRPr lang="es-MX" sz="3200" dirty="0">
              <a:solidFill>
                <a:srgbClr val="FFFF00"/>
              </a:solidFill>
            </a:endParaRPr>
          </a:p>
        </p:txBody>
      </p:sp>
      <p:pic>
        <p:nvPicPr>
          <p:cNvPr id="3" name="Picture 3" descr="[twisted pair cabling image]"/>
          <p:cNvPicPr>
            <a:picLocks noChangeAspect="1" noChangeArrowheads="1"/>
          </p:cNvPicPr>
          <p:nvPr/>
        </p:nvPicPr>
        <p:blipFill>
          <a:blip r:embed="rId3"/>
          <a:srcRect/>
          <a:stretch>
            <a:fillRect/>
          </a:stretch>
        </p:blipFill>
        <p:spPr bwMode="auto">
          <a:xfrm>
            <a:off x="6000760" y="1571612"/>
            <a:ext cx="2305050" cy="2243138"/>
          </a:xfrm>
          <a:prstGeom prst="rect">
            <a:avLst/>
          </a:prstGeom>
          <a:solidFill>
            <a:schemeClr val="tx1"/>
          </a:solidFill>
          <a:ln w="9525">
            <a:noFill/>
            <a:miter lim="800000"/>
            <a:headEnd/>
            <a:tailEnd/>
          </a:ln>
        </p:spPr>
      </p:pic>
      <p:sp>
        <p:nvSpPr>
          <p:cNvPr id="4" name="Text Box 4"/>
          <p:cNvSpPr txBox="1">
            <a:spLocks noChangeArrowheads="1"/>
          </p:cNvSpPr>
          <p:nvPr/>
        </p:nvSpPr>
        <p:spPr bwMode="auto">
          <a:xfrm>
            <a:off x="481013" y="1144588"/>
            <a:ext cx="4662491" cy="3785652"/>
          </a:xfrm>
          <a:prstGeom prst="rect">
            <a:avLst/>
          </a:prstGeom>
          <a:noFill/>
          <a:ln w="9525">
            <a:noFill/>
            <a:miter lim="800000"/>
            <a:headEnd/>
            <a:tailEnd/>
          </a:ln>
        </p:spPr>
        <p:txBody>
          <a:bodyPr wrap="square">
            <a:spAutoFit/>
          </a:bodyPr>
          <a:lstStyle/>
          <a:p>
            <a:pPr>
              <a:buFont typeface="Arial" pitchFamily="34" charset="0"/>
              <a:buChar char="•"/>
            </a:pPr>
            <a:r>
              <a:rPr lang="es-ES_tradnl" sz="2400" dirty="0" smtClean="0">
                <a:solidFill>
                  <a:srgbClr val="FF9900"/>
                </a:solidFill>
              </a:rPr>
              <a:t> </a:t>
            </a:r>
            <a:r>
              <a:rPr lang="es-ES_tradnl" sz="2400" b="1" dirty="0" smtClean="0">
                <a:solidFill>
                  <a:srgbClr val="FF9900"/>
                </a:solidFill>
              </a:rPr>
              <a:t>Par </a:t>
            </a:r>
            <a:r>
              <a:rPr lang="es-ES_tradnl" sz="2400" b="1" dirty="0">
                <a:solidFill>
                  <a:srgbClr val="FF9900"/>
                </a:solidFill>
              </a:rPr>
              <a:t>trenzado</a:t>
            </a:r>
          </a:p>
          <a:p>
            <a:pPr>
              <a:buFont typeface="Wingdings" pitchFamily="2" charset="2"/>
              <a:buNone/>
            </a:pPr>
            <a:r>
              <a:rPr lang="es-MX" sz="2400" dirty="0"/>
              <a:t>Consiste de ocho filamentos de alambre de cobre, cada uno cubierto de plástico, luego trenzados por pares y envueltos en una capa de plástico</a:t>
            </a:r>
            <a:r>
              <a:rPr lang="es-MX" sz="2400" dirty="0" smtClean="0"/>
              <a:t>.  </a:t>
            </a:r>
          </a:p>
          <a:p>
            <a:pPr>
              <a:buFont typeface="Wingdings" pitchFamily="2" charset="2"/>
              <a:buNone/>
            </a:pPr>
            <a:r>
              <a:rPr lang="es-MX" sz="2400" dirty="0" smtClean="0"/>
              <a:t>Es el más usado en redes LAN</a:t>
            </a:r>
            <a:r>
              <a:rPr lang="es-MX" sz="2400" dirty="0" smtClean="0"/>
              <a:t>.</a:t>
            </a:r>
          </a:p>
          <a:p>
            <a:pPr>
              <a:buFont typeface="Wingdings" pitchFamily="2" charset="2"/>
              <a:buNone/>
            </a:pPr>
            <a:r>
              <a:rPr lang="es-MX" sz="2400" dirty="0" smtClean="0"/>
              <a:t>Tipos: UTP y STP.</a:t>
            </a:r>
          </a:p>
          <a:p>
            <a:pPr>
              <a:buFont typeface="Wingdings" pitchFamily="2" charset="2"/>
              <a:buNone/>
            </a:pPr>
            <a:r>
              <a:rPr lang="es-MX" sz="2400" dirty="0" smtClean="0"/>
              <a:t>Velocidad: 100 </a:t>
            </a:r>
            <a:r>
              <a:rPr lang="es-MX" sz="2400" dirty="0" err="1" smtClean="0"/>
              <a:t>Mbits</a:t>
            </a:r>
            <a:r>
              <a:rPr lang="es-MX" sz="2400" dirty="0" smtClean="0"/>
              <a:t>/</a:t>
            </a:r>
            <a:r>
              <a:rPr lang="es-MX" sz="2400" dirty="0" err="1" smtClean="0"/>
              <a:t>seg</a:t>
            </a:r>
            <a:endParaRPr lang="es-MX" sz="2400" dirty="0"/>
          </a:p>
          <a:p>
            <a:pPr>
              <a:buFont typeface="Wingdings" pitchFamily="2" charset="2"/>
              <a:buNone/>
            </a:pPr>
            <a:endParaRPr lang="es-MX" sz="2400" dirty="0"/>
          </a:p>
        </p:txBody>
      </p:sp>
      <p:sp>
        <p:nvSpPr>
          <p:cNvPr id="6" name="Text Box 158"/>
          <p:cNvSpPr txBox="1">
            <a:spLocks noChangeArrowheads="1"/>
          </p:cNvSpPr>
          <p:nvPr/>
        </p:nvSpPr>
        <p:spPr bwMode="auto">
          <a:xfrm>
            <a:off x="500034" y="5072074"/>
            <a:ext cx="5184775" cy="1569660"/>
          </a:xfrm>
          <a:prstGeom prst="rect">
            <a:avLst/>
          </a:prstGeom>
          <a:noFill/>
          <a:ln w="9525">
            <a:noFill/>
            <a:miter lim="800000"/>
            <a:headEnd/>
            <a:tailEnd/>
          </a:ln>
        </p:spPr>
        <p:txBody>
          <a:bodyPr>
            <a:spAutoFit/>
          </a:bodyPr>
          <a:lstStyle/>
          <a:p>
            <a:pPr>
              <a:buFont typeface="Arial" pitchFamily="34" charset="0"/>
              <a:buChar char="•"/>
            </a:pPr>
            <a:r>
              <a:rPr lang="es-ES_tradnl" sz="2400" dirty="0" smtClean="0">
                <a:solidFill>
                  <a:srgbClr val="FF9900"/>
                </a:solidFill>
              </a:rPr>
              <a:t> </a:t>
            </a:r>
            <a:r>
              <a:rPr lang="es-ES_tradnl" sz="2400" b="1" dirty="0" smtClean="0">
                <a:solidFill>
                  <a:srgbClr val="FF9900"/>
                </a:solidFill>
              </a:rPr>
              <a:t>Coaxial</a:t>
            </a:r>
            <a:endParaRPr lang="es-ES_tradnl" sz="2400" b="1" dirty="0">
              <a:solidFill>
                <a:srgbClr val="FF9900"/>
              </a:solidFill>
            </a:endParaRPr>
          </a:p>
          <a:p>
            <a:pPr>
              <a:buFont typeface="Wingdings" pitchFamily="2" charset="2"/>
              <a:buNone/>
            </a:pPr>
            <a:r>
              <a:rPr lang="es-MX" sz="2400" dirty="0"/>
              <a:t>Fue uno de los primeros tipos de cables utilizados en redes. Velocidades de 10 a 20 </a:t>
            </a:r>
            <a:r>
              <a:rPr lang="es-MX" sz="2400" dirty="0" err="1"/>
              <a:t>Mbits</a:t>
            </a:r>
            <a:r>
              <a:rPr lang="es-MX" sz="2400" dirty="0"/>
              <a:t> / </a:t>
            </a:r>
            <a:r>
              <a:rPr lang="es-MX" sz="2400" dirty="0" err="1"/>
              <a:t>seg</a:t>
            </a:r>
            <a:r>
              <a:rPr lang="es-MX" sz="2400" dirty="0"/>
              <a:t>.</a:t>
            </a:r>
          </a:p>
        </p:txBody>
      </p:sp>
      <p:pic>
        <p:nvPicPr>
          <p:cNvPr id="7" name="Picture 162" descr="[coaxial cabling image]"/>
          <p:cNvPicPr>
            <a:picLocks noChangeAspect="1" noChangeArrowheads="1"/>
          </p:cNvPicPr>
          <p:nvPr/>
        </p:nvPicPr>
        <p:blipFill>
          <a:blip r:embed="rId4"/>
          <a:srcRect/>
          <a:stretch>
            <a:fillRect/>
          </a:stretch>
        </p:blipFill>
        <p:spPr bwMode="auto">
          <a:xfrm>
            <a:off x="6046788" y="5373688"/>
            <a:ext cx="3097212" cy="588962"/>
          </a:xfrm>
          <a:prstGeom prst="rect">
            <a:avLst/>
          </a:prstGeom>
          <a:noFill/>
          <a:ln w="9525">
            <a:noFill/>
            <a:miter lim="800000"/>
            <a:headEnd/>
            <a:tailEnd/>
          </a:ln>
        </p:spPr>
      </p:pic>
      <p:pic>
        <p:nvPicPr>
          <p:cNvPr id="8" name="Picture 163" descr="[BNC connector image]"/>
          <p:cNvPicPr>
            <a:picLocks noChangeAspect="1" noChangeArrowheads="1"/>
          </p:cNvPicPr>
          <p:nvPr/>
        </p:nvPicPr>
        <p:blipFill>
          <a:blip r:embed="rId5" r:link="rId6"/>
          <a:srcRect/>
          <a:stretch>
            <a:fillRect/>
          </a:stretch>
        </p:blipFill>
        <p:spPr bwMode="auto">
          <a:xfrm>
            <a:off x="6011863" y="6094413"/>
            <a:ext cx="1366837" cy="523875"/>
          </a:xfrm>
          <a:prstGeom prst="rect">
            <a:avLst/>
          </a:prstGeom>
          <a:noFill/>
          <a:ln w="9525">
            <a:noFill/>
            <a:miter lim="800000"/>
            <a:headEnd/>
            <a:tailEnd/>
          </a:ln>
        </p:spPr>
      </p:pic>
      <p:sp>
        <p:nvSpPr>
          <p:cNvPr id="9" name="Rectangle 165"/>
          <p:cNvSpPr>
            <a:spLocks noChangeArrowheads="1"/>
          </p:cNvSpPr>
          <p:nvPr/>
        </p:nvSpPr>
        <p:spPr bwMode="auto">
          <a:xfrm>
            <a:off x="7667625" y="6259513"/>
            <a:ext cx="1081088" cy="244475"/>
          </a:xfrm>
          <a:prstGeom prst="rect">
            <a:avLst/>
          </a:prstGeom>
          <a:noFill/>
          <a:ln w="9525">
            <a:noFill/>
            <a:miter lim="800000"/>
            <a:headEnd/>
            <a:tailEnd/>
          </a:ln>
        </p:spPr>
        <p:txBody>
          <a:bodyPr anchor="ctr">
            <a:spAutoFit/>
          </a:bodyPr>
          <a:lstStyle/>
          <a:p>
            <a:r>
              <a:rPr lang="es-VE" sz="1000">
                <a:latin typeface="Verdana" pitchFamily="34" charset="0"/>
                <a:ea typeface="Times New Roman" pitchFamily="18" charset="0"/>
                <a:cs typeface="Arial" charset="0"/>
              </a:rPr>
              <a:t>Conector</a:t>
            </a:r>
            <a:r>
              <a:rPr lang="es-MX" sz="1000">
                <a:latin typeface="Times New Roman" pitchFamily="18" charset="0"/>
                <a:ea typeface="Times New Roman" pitchFamily="18" charset="0"/>
                <a:cs typeface="Arial" charset="0"/>
              </a:rPr>
              <a:t> </a:t>
            </a:r>
            <a:r>
              <a:rPr lang="es-VE" sz="1000">
                <a:latin typeface="Times New Roman" pitchFamily="18" charset="0"/>
                <a:ea typeface="Times New Roman" pitchFamily="18" charset="0"/>
                <a:cs typeface="Arial" charset="0"/>
              </a:rPr>
              <a:t>BNC</a:t>
            </a:r>
            <a:endParaRPr lang="es-MX" sz="1000">
              <a:latin typeface="Times New Roman" pitchFamily="18" charset="0"/>
              <a:ea typeface="Times New Roman" pitchFamily="18" charset="0"/>
              <a:cs typeface="Arial" charset="0"/>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ber optic cabling image]"/>
          <p:cNvPicPr>
            <a:picLocks noChangeAspect="1" noChangeArrowheads="1"/>
          </p:cNvPicPr>
          <p:nvPr/>
        </p:nvPicPr>
        <p:blipFill>
          <a:blip r:embed="rId2"/>
          <a:srcRect/>
          <a:stretch>
            <a:fillRect/>
          </a:stretch>
        </p:blipFill>
        <p:spPr bwMode="auto">
          <a:xfrm>
            <a:off x="428596" y="5000636"/>
            <a:ext cx="3492500" cy="833438"/>
          </a:xfrm>
          <a:prstGeom prst="rect">
            <a:avLst/>
          </a:prstGeom>
          <a:noFill/>
          <a:ln w="9525">
            <a:noFill/>
            <a:miter lim="800000"/>
            <a:headEnd/>
            <a:tailEnd/>
          </a:ln>
        </p:spPr>
      </p:pic>
      <p:sp>
        <p:nvSpPr>
          <p:cNvPr id="3" name="Text Box 112"/>
          <p:cNvSpPr txBox="1">
            <a:spLocks noChangeArrowheads="1"/>
          </p:cNvSpPr>
          <p:nvPr/>
        </p:nvSpPr>
        <p:spPr bwMode="auto">
          <a:xfrm>
            <a:off x="571472" y="714356"/>
            <a:ext cx="1856470" cy="461665"/>
          </a:xfrm>
          <a:prstGeom prst="rect">
            <a:avLst/>
          </a:prstGeom>
          <a:noFill/>
          <a:ln w="9525">
            <a:noFill/>
            <a:miter lim="800000"/>
            <a:headEnd/>
            <a:tailEnd/>
          </a:ln>
        </p:spPr>
        <p:txBody>
          <a:bodyPr wrap="none">
            <a:spAutoFit/>
          </a:bodyPr>
          <a:lstStyle/>
          <a:p>
            <a:pPr>
              <a:buFont typeface="Arial" pitchFamily="34" charset="0"/>
              <a:buChar char="•"/>
            </a:pPr>
            <a:r>
              <a:rPr lang="es-ES_tradnl" sz="2400" b="1" dirty="0" smtClean="0">
                <a:solidFill>
                  <a:srgbClr val="FF9900"/>
                </a:solidFill>
              </a:rPr>
              <a:t> Fibra </a:t>
            </a:r>
            <a:r>
              <a:rPr lang="es-ES_tradnl" sz="2400" b="1" dirty="0">
                <a:solidFill>
                  <a:srgbClr val="FF9900"/>
                </a:solidFill>
              </a:rPr>
              <a:t>óptica</a:t>
            </a:r>
            <a:endParaRPr lang="es-MX" sz="2400" b="1" dirty="0">
              <a:solidFill>
                <a:srgbClr val="FF9900"/>
              </a:solidFill>
            </a:endParaRPr>
          </a:p>
        </p:txBody>
      </p:sp>
      <p:sp>
        <p:nvSpPr>
          <p:cNvPr id="4" name="Rectangle 113"/>
          <p:cNvSpPr>
            <a:spLocks noChangeArrowheads="1"/>
          </p:cNvSpPr>
          <p:nvPr/>
        </p:nvSpPr>
        <p:spPr bwMode="auto">
          <a:xfrm>
            <a:off x="4319587" y="2571744"/>
            <a:ext cx="4824413" cy="3170099"/>
          </a:xfrm>
          <a:prstGeom prst="rect">
            <a:avLst/>
          </a:prstGeom>
          <a:noFill/>
          <a:ln w="9525">
            <a:noFill/>
            <a:miter lim="800000"/>
            <a:headEnd/>
            <a:tailEnd/>
          </a:ln>
          <a:effectLst/>
        </p:spPr>
        <p:txBody>
          <a:bodyPr anchor="ctr">
            <a:spAutoFit/>
          </a:bodyPr>
          <a:lstStyle/>
          <a:p>
            <a:pPr>
              <a:defRPr/>
            </a:pPr>
            <a:r>
              <a:rPr lang="es-MX" sz="2000" dirty="0" smtClean="0">
                <a:effectLst>
                  <a:outerShdw blurRad="38100" dist="38100" dir="2700000" algn="tl">
                    <a:srgbClr val="000000">
                      <a:alpha val="43137"/>
                    </a:srgbClr>
                  </a:outerShdw>
                </a:effectLst>
              </a:rPr>
              <a:t>Características</a:t>
            </a:r>
          </a:p>
          <a:p>
            <a:pPr>
              <a:buFont typeface="Arial" pitchFamily="34" charset="0"/>
              <a:buChar char="•"/>
              <a:defRPr/>
            </a:pPr>
            <a:r>
              <a:rPr lang="es-MX" sz="2000" dirty="0" smtClean="0">
                <a:effectLst>
                  <a:outerShdw blurRad="38100" dist="38100" dir="2700000" algn="tl">
                    <a:srgbClr val="000000">
                      <a:alpha val="43137"/>
                    </a:srgbClr>
                  </a:outerShdw>
                </a:effectLst>
              </a:rPr>
              <a:t>Tiene mayor </a:t>
            </a:r>
            <a:r>
              <a:rPr lang="es-MX" sz="2000" dirty="0">
                <a:effectLst>
                  <a:outerShdw blurRad="38100" dist="38100" dir="2700000" algn="tl">
                    <a:srgbClr val="000000">
                      <a:alpha val="43137"/>
                    </a:srgbClr>
                  </a:outerShdw>
                </a:effectLst>
              </a:rPr>
              <a:t>velocidad de </a:t>
            </a:r>
            <a:r>
              <a:rPr lang="es-MX" sz="2000" dirty="0" smtClean="0">
                <a:effectLst>
                  <a:outerShdw blurRad="38100" dist="38100" dir="2700000" algn="tl">
                    <a:srgbClr val="000000">
                      <a:alpha val="43137"/>
                    </a:srgbClr>
                  </a:outerShdw>
                </a:effectLst>
              </a:rPr>
              <a:t>transmisión. </a:t>
            </a:r>
          </a:p>
          <a:p>
            <a:pPr>
              <a:buFont typeface="Arial" pitchFamily="34" charset="0"/>
              <a:buChar char="•"/>
              <a:defRPr/>
            </a:pPr>
            <a:r>
              <a:rPr lang="es-MX" sz="2000" dirty="0" smtClean="0">
                <a:effectLst>
                  <a:outerShdw blurRad="38100" dist="38100" dir="2700000" algn="tl">
                    <a:srgbClr val="000000">
                      <a:alpha val="43137"/>
                    </a:srgbClr>
                  </a:outerShdw>
                </a:effectLst>
              </a:rPr>
              <a:t> Inmune </a:t>
            </a:r>
            <a:r>
              <a:rPr lang="es-MX" sz="2000" dirty="0">
                <a:effectLst>
                  <a:outerShdw blurRad="38100" dist="38100" dir="2700000" algn="tl">
                    <a:srgbClr val="000000">
                      <a:alpha val="43137"/>
                    </a:srgbClr>
                  </a:outerShdw>
                </a:effectLst>
              </a:rPr>
              <a:t>a la interferencia de frecuencias de </a:t>
            </a:r>
            <a:r>
              <a:rPr lang="es-MX" sz="2000" dirty="0" smtClean="0">
                <a:effectLst>
                  <a:outerShdw blurRad="38100" dist="38100" dir="2700000" algn="tl">
                    <a:srgbClr val="000000">
                      <a:alpha val="43137"/>
                    </a:srgbClr>
                  </a:outerShdw>
                </a:effectLst>
              </a:rPr>
              <a:t>radio.</a:t>
            </a:r>
          </a:p>
          <a:p>
            <a:pPr>
              <a:buFont typeface="Arial" pitchFamily="34" charset="0"/>
              <a:buChar char="•"/>
              <a:defRPr/>
            </a:pPr>
            <a:r>
              <a:rPr lang="es-MX" sz="2000" dirty="0" smtClean="0">
                <a:effectLst>
                  <a:outerShdw blurRad="38100" dist="38100" dir="2700000" algn="tl">
                    <a:srgbClr val="000000">
                      <a:alpha val="43137"/>
                    </a:srgbClr>
                  </a:outerShdw>
                </a:effectLst>
              </a:rPr>
              <a:t> Capaz </a:t>
            </a:r>
            <a:r>
              <a:rPr lang="es-MX" sz="2000" dirty="0">
                <a:effectLst>
                  <a:outerShdw blurRad="38100" dist="38100" dir="2700000" algn="tl">
                    <a:srgbClr val="000000">
                      <a:alpha val="43137"/>
                    </a:srgbClr>
                  </a:outerShdw>
                </a:effectLst>
              </a:rPr>
              <a:t>de enviar señales a distancias considerables sin perder su fuerza. </a:t>
            </a:r>
            <a:endParaRPr lang="es-MX" sz="2000" dirty="0" smtClean="0">
              <a:effectLst>
                <a:outerShdw blurRad="38100" dist="38100" dir="2700000" algn="tl">
                  <a:srgbClr val="000000">
                    <a:alpha val="43137"/>
                  </a:srgbClr>
                </a:outerShdw>
              </a:effectLst>
            </a:endParaRPr>
          </a:p>
          <a:p>
            <a:pPr>
              <a:buFont typeface="Arial" pitchFamily="34" charset="0"/>
              <a:buChar char="•"/>
              <a:defRPr/>
            </a:pPr>
            <a:r>
              <a:rPr lang="es-MX" sz="2000" dirty="0" smtClean="0">
                <a:effectLst>
                  <a:outerShdw blurRad="38100" dist="38100" dir="2700000" algn="tl">
                    <a:srgbClr val="000000">
                      <a:alpha val="43137"/>
                    </a:srgbClr>
                  </a:outerShdw>
                </a:effectLst>
              </a:rPr>
              <a:t> Tiene </a:t>
            </a:r>
            <a:r>
              <a:rPr lang="es-MX" sz="2000" dirty="0">
                <a:effectLst>
                  <a:outerShdw blurRad="38100" dist="38100" dir="2700000" algn="tl">
                    <a:srgbClr val="000000">
                      <a:alpha val="43137"/>
                    </a:srgbClr>
                  </a:outerShdw>
                </a:effectLst>
              </a:rPr>
              <a:t>un costo </a:t>
            </a:r>
            <a:r>
              <a:rPr lang="es-MX" sz="2000" dirty="0" smtClean="0">
                <a:effectLst>
                  <a:outerShdw blurRad="38100" dist="38100" dir="2700000" algn="tl">
                    <a:srgbClr val="000000">
                      <a:alpha val="43137"/>
                    </a:srgbClr>
                  </a:outerShdw>
                </a:effectLst>
              </a:rPr>
              <a:t>mayor.</a:t>
            </a:r>
          </a:p>
          <a:p>
            <a:pPr>
              <a:buFont typeface="Arial" pitchFamily="34" charset="0"/>
              <a:buChar char="•"/>
              <a:defRPr/>
            </a:pPr>
            <a:r>
              <a:rPr lang="es-MX" sz="2000" dirty="0" smtClean="0">
                <a:effectLst>
                  <a:outerShdw blurRad="38100" dist="38100" dir="2700000" algn="tl">
                    <a:srgbClr val="000000">
                      <a:alpha val="43137"/>
                    </a:srgbClr>
                  </a:outerShdw>
                </a:effectLst>
              </a:rPr>
              <a:t> Más difícil de instalar.</a:t>
            </a:r>
          </a:p>
          <a:p>
            <a:pPr>
              <a:buFont typeface="Arial" pitchFamily="34" charset="0"/>
              <a:buChar char="•"/>
              <a:defRPr/>
            </a:pPr>
            <a:r>
              <a:rPr lang="es-MX" sz="2000" dirty="0" smtClean="0">
                <a:effectLst>
                  <a:outerShdw blurRad="38100" dist="38100" dir="2700000" algn="tl">
                    <a:srgbClr val="000000">
                      <a:alpha val="43137"/>
                    </a:srgbClr>
                  </a:outerShdw>
                </a:effectLst>
              </a:rPr>
              <a:t> Velocidad</a:t>
            </a:r>
            <a:r>
              <a:rPr lang="es-MX" sz="2000" dirty="0">
                <a:effectLst>
                  <a:outerShdw blurRad="38100" dist="38100" dir="2700000" algn="tl">
                    <a:srgbClr val="000000">
                      <a:alpha val="43137"/>
                    </a:srgbClr>
                  </a:outerShdw>
                </a:effectLst>
              </a:rPr>
              <a:t>: hasta </a:t>
            </a:r>
            <a:r>
              <a:rPr lang="es-MX" sz="2000" dirty="0" smtClean="0">
                <a:effectLst>
                  <a:outerShdw blurRad="38100" dist="38100" dir="2700000" algn="tl">
                    <a:srgbClr val="000000">
                      <a:alpha val="43137"/>
                    </a:srgbClr>
                  </a:outerShdw>
                </a:effectLst>
              </a:rPr>
              <a:t>100 </a:t>
            </a:r>
            <a:r>
              <a:rPr lang="es-MX" sz="2000" dirty="0" err="1" smtClean="0">
                <a:effectLst>
                  <a:outerShdw blurRad="38100" dist="38100" dir="2700000" algn="tl">
                    <a:srgbClr val="000000">
                      <a:alpha val="43137"/>
                    </a:srgbClr>
                  </a:outerShdw>
                </a:effectLst>
              </a:rPr>
              <a:t>Gbits</a:t>
            </a:r>
            <a:r>
              <a:rPr lang="es-MX" sz="2000" dirty="0" smtClean="0">
                <a:effectLst>
                  <a:outerShdw blurRad="38100" dist="38100" dir="2700000" algn="tl">
                    <a:srgbClr val="000000">
                      <a:alpha val="43137"/>
                    </a:srgbClr>
                  </a:outerShdw>
                </a:effectLst>
              </a:rPr>
              <a:t>/</a:t>
            </a:r>
            <a:r>
              <a:rPr lang="es-MX" sz="2000" dirty="0" err="1" smtClean="0">
                <a:effectLst>
                  <a:outerShdw blurRad="38100" dist="38100" dir="2700000" algn="tl">
                    <a:srgbClr val="000000">
                      <a:alpha val="43137"/>
                    </a:srgbClr>
                  </a:outerShdw>
                </a:effectLst>
              </a:rPr>
              <a:t>seg</a:t>
            </a:r>
            <a:r>
              <a:rPr lang="es-MX" sz="2000" dirty="0" smtClean="0">
                <a:effectLst>
                  <a:outerShdw blurRad="38100" dist="38100" dir="2700000" algn="tl">
                    <a:srgbClr val="000000">
                      <a:alpha val="43137"/>
                    </a:srgbClr>
                  </a:outerShdw>
                </a:effectLst>
              </a:rPr>
              <a:t>  (100 billones de bits por segundo aprox.)</a:t>
            </a:r>
            <a:endParaRPr lang="es-MX" sz="2000" dirty="0">
              <a:effectLst>
                <a:outerShdw blurRad="38100" dist="38100" dir="2700000" algn="tl">
                  <a:srgbClr val="000000">
                    <a:alpha val="43137"/>
                  </a:srgbClr>
                </a:outerShdw>
              </a:effectLst>
            </a:endParaRPr>
          </a:p>
        </p:txBody>
      </p:sp>
      <p:sp>
        <p:nvSpPr>
          <p:cNvPr id="6" name="5 Rectángulo"/>
          <p:cNvSpPr/>
          <p:nvPr/>
        </p:nvSpPr>
        <p:spPr>
          <a:xfrm>
            <a:off x="642910" y="1214422"/>
            <a:ext cx="8286808" cy="707886"/>
          </a:xfrm>
          <a:prstGeom prst="rect">
            <a:avLst/>
          </a:prstGeom>
        </p:spPr>
        <p:txBody>
          <a:bodyPr wrap="square">
            <a:spAutoFit/>
          </a:bodyPr>
          <a:lstStyle/>
          <a:p>
            <a:r>
              <a:rPr lang="es-VE" sz="2000" dirty="0" smtClean="0"/>
              <a:t>Filamento de vidrio o plástico, del espesor de un cabello, por el que se envían pulsos de luz que representan los datos a transmitir.</a:t>
            </a:r>
            <a:endParaRPr lang="es-VE" sz="2000" dirty="0"/>
          </a:p>
        </p:txBody>
      </p:sp>
      <p:pic>
        <p:nvPicPr>
          <p:cNvPr id="48130" name="Picture 2" descr="http://cdn.lapatilla.com/imagenes.lapatilla/site/wp-content/uploads/2012/05/fibra-optica.jpg"/>
          <p:cNvPicPr>
            <a:picLocks noChangeAspect="1" noChangeArrowheads="1"/>
          </p:cNvPicPr>
          <p:nvPr/>
        </p:nvPicPr>
        <p:blipFill>
          <a:blip r:embed="rId3"/>
          <a:srcRect/>
          <a:stretch>
            <a:fillRect/>
          </a:stretch>
        </p:blipFill>
        <p:spPr bwMode="auto">
          <a:xfrm>
            <a:off x="857224" y="2643182"/>
            <a:ext cx="2768578" cy="1557325"/>
          </a:xfrm>
          <a:prstGeom prst="rect">
            <a:avLst/>
          </a:prstGeom>
          <a:noFill/>
        </p:spPr>
      </p:pic>
    </p:spTree>
  </p:cSld>
  <p:clrMapOvr>
    <a:masterClrMapping/>
  </p:clrMapOvr>
  <p:transition>
    <p:cover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71538" y="285728"/>
            <a:ext cx="7124514" cy="646331"/>
          </a:xfrm>
          <a:prstGeom prst="rect">
            <a:avLst/>
          </a:prstGeom>
          <a:noFill/>
          <a:ln w="9525">
            <a:noFill/>
            <a:miter lim="800000"/>
            <a:headEnd/>
            <a:tailEnd/>
          </a:ln>
        </p:spPr>
        <p:txBody>
          <a:bodyPr wrap="none">
            <a:spAutoFit/>
          </a:bodyPr>
          <a:lstStyle/>
          <a:p>
            <a:r>
              <a:rPr lang="es-ES_tradnl" sz="3600" b="1" dirty="0">
                <a:solidFill>
                  <a:srgbClr val="FFFF00"/>
                </a:solidFill>
              </a:rPr>
              <a:t>Medios de transmisión inalámbricos</a:t>
            </a:r>
            <a:endParaRPr lang="es-MX" sz="3600" b="1" dirty="0">
              <a:solidFill>
                <a:srgbClr val="FFFF00"/>
              </a:solidFill>
            </a:endParaRPr>
          </a:p>
        </p:txBody>
      </p:sp>
      <p:sp>
        <p:nvSpPr>
          <p:cNvPr id="3" name="Text Box 3"/>
          <p:cNvSpPr txBox="1">
            <a:spLocks noChangeArrowheads="1"/>
          </p:cNvSpPr>
          <p:nvPr/>
        </p:nvSpPr>
        <p:spPr bwMode="auto">
          <a:xfrm>
            <a:off x="500034" y="2357430"/>
            <a:ext cx="8143932" cy="1569660"/>
          </a:xfrm>
          <a:prstGeom prst="rect">
            <a:avLst/>
          </a:prstGeom>
          <a:noFill/>
          <a:ln w="9525">
            <a:noFill/>
            <a:miter lim="800000"/>
            <a:headEnd/>
            <a:tailEnd/>
          </a:ln>
        </p:spPr>
        <p:txBody>
          <a:bodyPr wrap="square">
            <a:spAutoFit/>
          </a:bodyPr>
          <a:lstStyle/>
          <a:p>
            <a:pPr>
              <a:buFont typeface="Wingdings" pitchFamily="2" charset="2"/>
              <a:buChar char="Ø"/>
            </a:pPr>
            <a:r>
              <a:rPr lang="es-ES_tradnl" sz="2400" dirty="0" smtClean="0">
                <a:solidFill>
                  <a:srgbClr val="FFC000"/>
                </a:solidFill>
              </a:rPr>
              <a:t>Infrarrojas:  </a:t>
            </a:r>
            <a:r>
              <a:rPr lang="es-ES_tradnl" sz="2400" dirty="0" smtClean="0"/>
              <a:t>tecnología de transmisión de datos por medio de ondas de calor</a:t>
            </a:r>
            <a:r>
              <a:rPr lang="es-ES_tradnl" sz="2400" dirty="0"/>
              <a:t>	</a:t>
            </a:r>
            <a:r>
              <a:rPr lang="es-ES_tradnl" sz="2400" dirty="0" smtClean="0"/>
              <a:t> a corta distancia. La transmisión ocurre en línea recta.</a:t>
            </a:r>
          </a:p>
          <a:p>
            <a:endParaRPr lang="es-MX" sz="2400" dirty="0"/>
          </a:p>
        </p:txBody>
      </p:sp>
      <p:sp>
        <p:nvSpPr>
          <p:cNvPr id="4" name="Text Box 4"/>
          <p:cNvSpPr txBox="1">
            <a:spLocks noChangeArrowheads="1"/>
          </p:cNvSpPr>
          <p:nvPr/>
        </p:nvSpPr>
        <p:spPr bwMode="auto">
          <a:xfrm>
            <a:off x="500034" y="3643314"/>
            <a:ext cx="6786610" cy="830997"/>
          </a:xfrm>
          <a:prstGeom prst="rect">
            <a:avLst/>
          </a:prstGeom>
          <a:noFill/>
          <a:ln w="9525">
            <a:noFill/>
            <a:miter lim="800000"/>
            <a:headEnd/>
            <a:tailEnd/>
          </a:ln>
        </p:spPr>
        <p:txBody>
          <a:bodyPr wrap="square">
            <a:spAutoFit/>
          </a:bodyPr>
          <a:lstStyle/>
          <a:p>
            <a:pPr>
              <a:buFont typeface="Wingdings" pitchFamily="2" charset="2"/>
              <a:buChar char="Ø"/>
            </a:pPr>
            <a:r>
              <a:rPr lang="es-ES_tradnl" sz="2400" dirty="0">
                <a:solidFill>
                  <a:srgbClr val="FFC000"/>
                </a:solidFill>
              </a:rPr>
              <a:t> </a:t>
            </a:r>
            <a:r>
              <a:rPr lang="es-ES_tradnl" sz="2400" dirty="0" smtClean="0">
                <a:solidFill>
                  <a:srgbClr val="FFC000"/>
                </a:solidFill>
              </a:rPr>
              <a:t>Radio:  </a:t>
            </a:r>
            <a:r>
              <a:rPr lang="es-ES_tradnl" sz="2400" dirty="0" smtClean="0"/>
              <a:t>transmisión por ondas electromagnéticas. </a:t>
            </a:r>
          </a:p>
          <a:p>
            <a:r>
              <a:rPr lang="es-ES_tradnl" sz="2400" dirty="0" smtClean="0"/>
              <a:t>  Hay varias tecnologías:</a:t>
            </a:r>
          </a:p>
        </p:txBody>
      </p:sp>
      <p:sp>
        <p:nvSpPr>
          <p:cNvPr id="6" name="Text Box 8"/>
          <p:cNvSpPr txBox="1">
            <a:spLocks noChangeArrowheads="1"/>
          </p:cNvSpPr>
          <p:nvPr/>
        </p:nvSpPr>
        <p:spPr bwMode="auto">
          <a:xfrm>
            <a:off x="571472" y="1000108"/>
            <a:ext cx="8208963" cy="1200329"/>
          </a:xfrm>
          <a:prstGeom prst="rect">
            <a:avLst/>
          </a:prstGeom>
          <a:noFill/>
          <a:ln w="9525">
            <a:noFill/>
            <a:miter lim="800000"/>
            <a:headEnd/>
            <a:tailEnd/>
          </a:ln>
        </p:spPr>
        <p:txBody>
          <a:bodyPr>
            <a:spAutoFit/>
          </a:bodyPr>
          <a:lstStyle/>
          <a:p>
            <a:pPr>
              <a:spcBef>
                <a:spcPct val="50000"/>
              </a:spcBef>
            </a:pPr>
            <a:r>
              <a:rPr lang="es-ES" sz="2400" dirty="0"/>
              <a:t>Se emplean cuando es difícil tender el cable o se puede ahorrar </a:t>
            </a:r>
            <a:r>
              <a:rPr lang="es-ES" sz="2400" dirty="0" smtClean="0"/>
              <a:t>dinero. Los </a:t>
            </a:r>
            <a:r>
              <a:rPr lang="es-ES" sz="2400" dirty="0"/>
              <a:t>datos se transmiten a través de distintos tipos de señales:</a:t>
            </a:r>
          </a:p>
        </p:txBody>
      </p:sp>
      <p:pic>
        <p:nvPicPr>
          <p:cNvPr id="59394" name="Picture 2" descr="File:Wi-Fi Logo.svg"/>
          <p:cNvPicPr>
            <a:picLocks noChangeAspect="1" noChangeArrowheads="1"/>
          </p:cNvPicPr>
          <p:nvPr/>
        </p:nvPicPr>
        <p:blipFill>
          <a:blip r:embed="rId2"/>
          <a:srcRect/>
          <a:stretch>
            <a:fillRect/>
          </a:stretch>
        </p:blipFill>
        <p:spPr bwMode="auto">
          <a:xfrm>
            <a:off x="7000892" y="4786322"/>
            <a:ext cx="1559161" cy="1000120"/>
          </a:xfrm>
          <a:prstGeom prst="rect">
            <a:avLst/>
          </a:prstGeom>
          <a:noFill/>
        </p:spPr>
      </p:pic>
      <p:sp>
        <p:nvSpPr>
          <p:cNvPr id="10" name="9 Rectángulo"/>
          <p:cNvSpPr/>
          <p:nvPr/>
        </p:nvSpPr>
        <p:spPr>
          <a:xfrm>
            <a:off x="500034" y="6000768"/>
            <a:ext cx="7215238" cy="830997"/>
          </a:xfrm>
          <a:prstGeom prst="rect">
            <a:avLst/>
          </a:prstGeom>
        </p:spPr>
        <p:txBody>
          <a:bodyPr wrap="square">
            <a:spAutoFit/>
          </a:bodyPr>
          <a:lstStyle/>
          <a:p>
            <a:r>
              <a:rPr lang="es-ES_tradnl" sz="2400" dirty="0" smtClean="0"/>
              <a:t>Bluetooth: transmisión por medio de ondas de corto alcance. Velocidad hasta 24 </a:t>
            </a:r>
            <a:r>
              <a:rPr lang="es-ES_tradnl" sz="2400" dirty="0" err="1" smtClean="0"/>
              <a:t>Mbps.</a:t>
            </a:r>
            <a:endParaRPr lang="es-MX" sz="2400" dirty="0"/>
          </a:p>
        </p:txBody>
      </p:sp>
      <p:sp>
        <p:nvSpPr>
          <p:cNvPr id="8" name="7 Rectángulo"/>
          <p:cNvSpPr/>
          <p:nvPr/>
        </p:nvSpPr>
        <p:spPr>
          <a:xfrm>
            <a:off x="500034" y="4714884"/>
            <a:ext cx="6215106" cy="1200329"/>
          </a:xfrm>
          <a:prstGeom prst="rect">
            <a:avLst/>
          </a:prstGeom>
        </p:spPr>
        <p:txBody>
          <a:bodyPr wrap="square">
            <a:spAutoFit/>
          </a:bodyPr>
          <a:lstStyle/>
          <a:p>
            <a:r>
              <a:rPr lang="es-ES_tradnl" sz="2400" dirty="0" err="1" smtClean="0"/>
              <a:t>Wi</a:t>
            </a:r>
            <a:r>
              <a:rPr lang="es-ES_tradnl" sz="2400" dirty="0" smtClean="0"/>
              <a:t> Fi: buena calidad de emisión para distancias cortas (20 m en interiores). Velocidad hasta 300 Mbps dependiendo del estándar.</a:t>
            </a:r>
            <a:endParaRPr lang="es-VE" sz="2400" dirty="0"/>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500" fill="hold"/>
                                        <p:tgtEl>
                                          <p:spTgt spid="59394"/>
                                        </p:tgtEl>
                                        <p:attrNameLst>
                                          <p:attrName>ppt_x</p:attrName>
                                        </p:attrNameLst>
                                      </p:cBhvr>
                                      <p:tavLst>
                                        <p:tav tm="0">
                                          <p:val>
                                            <p:strVal val="#ppt_x"/>
                                          </p:val>
                                        </p:tav>
                                        <p:tav tm="100000">
                                          <p:val>
                                            <p:strVal val="#ppt_x"/>
                                          </p:val>
                                        </p:tav>
                                      </p:tavLst>
                                    </p:anim>
                                    <p:anim calcmode="lin" valueType="num">
                                      <p:cBhvr additive="base">
                                        <p:cTn id="8" dur="500" fill="hold"/>
                                        <p:tgtEl>
                                          <p:spTgt spid="5939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0"/>
            <a:ext cx="8229600" cy="1143000"/>
          </a:xfrm>
        </p:spPr>
        <p:txBody>
          <a:bodyPr/>
          <a:lstStyle/>
          <a:p>
            <a:r>
              <a:rPr lang="es-VE" dirty="0" smtClean="0">
                <a:solidFill>
                  <a:srgbClr val="FFFF00"/>
                </a:solidFill>
              </a:rPr>
              <a:t>Contenido</a:t>
            </a:r>
            <a:endParaRPr lang="en-US" dirty="0">
              <a:solidFill>
                <a:srgbClr val="FFFF00"/>
              </a:solidFill>
            </a:endParaRPr>
          </a:p>
        </p:txBody>
      </p:sp>
      <p:sp>
        <p:nvSpPr>
          <p:cNvPr id="3" name="2 Marcador de contenido"/>
          <p:cNvSpPr>
            <a:spLocks noGrp="1"/>
          </p:cNvSpPr>
          <p:nvPr>
            <p:ph idx="1"/>
          </p:nvPr>
        </p:nvSpPr>
        <p:spPr>
          <a:xfrm>
            <a:off x="1071538" y="1142984"/>
            <a:ext cx="7643866" cy="5429264"/>
          </a:xfrm>
        </p:spPr>
        <p:txBody>
          <a:bodyPr>
            <a:normAutofit/>
          </a:bodyPr>
          <a:lstStyle/>
          <a:p>
            <a:pPr marL="0" indent="0">
              <a:buNone/>
            </a:pPr>
            <a:r>
              <a:rPr lang="es-VE" dirty="0" smtClean="0"/>
              <a:t>Parte I. Redes</a:t>
            </a:r>
          </a:p>
          <a:p>
            <a:endParaRPr lang="es-VE" dirty="0"/>
          </a:p>
          <a:p>
            <a:r>
              <a:rPr lang="es-VE" dirty="0" smtClean="0"/>
              <a:t>Concepto </a:t>
            </a:r>
            <a:r>
              <a:rPr lang="es-VE" dirty="0" smtClean="0"/>
              <a:t>de red de computadoras</a:t>
            </a:r>
          </a:p>
          <a:p>
            <a:r>
              <a:rPr lang="es-VE" dirty="0" smtClean="0"/>
              <a:t>Beneficios de las redes</a:t>
            </a:r>
          </a:p>
          <a:p>
            <a:r>
              <a:rPr lang="es-MX" dirty="0" smtClean="0"/>
              <a:t>Tipos de Redes</a:t>
            </a:r>
          </a:p>
          <a:p>
            <a:r>
              <a:rPr lang="es-MX" dirty="0" smtClean="0"/>
              <a:t>Topología física de las redes LAN</a:t>
            </a:r>
          </a:p>
          <a:p>
            <a:r>
              <a:rPr lang="es-MX" dirty="0" smtClean="0"/>
              <a:t>Componentes de una red</a:t>
            </a:r>
          </a:p>
          <a:p>
            <a:endParaRPr lang="es-VE" dirty="0" smtClean="0"/>
          </a:p>
          <a:p>
            <a:endParaRPr lang="en-US" dirty="0"/>
          </a:p>
        </p:txBody>
      </p:sp>
    </p:spTree>
  </p:cSld>
  <p:clrMapOvr>
    <a:masterClrMapping/>
  </p:clrMapOvr>
  <p:transition>
    <p:cover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85720" y="285728"/>
            <a:ext cx="8501122" cy="1938992"/>
          </a:xfrm>
          <a:prstGeom prst="rect">
            <a:avLst/>
          </a:prstGeom>
          <a:noFill/>
          <a:ln w="9525">
            <a:noFill/>
            <a:miter lim="800000"/>
            <a:headEnd/>
            <a:tailEnd/>
          </a:ln>
        </p:spPr>
        <p:txBody>
          <a:bodyPr wrap="square">
            <a:spAutoFit/>
          </a:bodyPr>
          <a:lstStyle/>
          <a:p>
            <a:pPr>
              <a:buFont typeface="Wingdings" pitchFamily="2" charset="2"/>
              <a:buChar char="Ø"/>
            </a:pPr>
            <a:r>
              <a:rPr lang="es-ES_tradnl" sz="2400" dirty="0" smtClean="0">
                <a:solidFill>
                  <a:srgbClr val="FFC000"/>
                </a:solidFill>
              </a:rPr>
              <a:t>Microondas: </a:t>
            </a:r>
            <a:r>
              <a:rPr lang="es-ES_tradnl" sz="2400" dirty="0" smtClean="0"/>
              <a:t>usadas en comunicaciones a gran escala. </a:t>
            </a:r>
          </a:p>
          <a:p>
            <a:r>
              <a:rPr lang="es-ES_tradnl" sz="2400" dirty="0" smtClean="0"/>
              <a:t>    Hay de dos tipos:</a:t>
            </a:r>
          </a:p>
          <a:p>
            <a:endParaRPr lang="es-ES_tradnl" sz="2400" dirty="0" smtClean="0"/>
          </a:p>
          <a:p>
            <a:r>
              <a:rPr lang="es-ES_tradnl" sz="2400" dirty="0" smtClean="0"/>
              <a:t> Microondas terrestres: la conexión se realiza entre antenas sin obstáculos físicos.</a:t>
            </a:r>
            <a:endParaRPr lang="es-ES_tradnl" sz="2400" dirty="0"/>
          </a:p>
        </p:txBody>
      </p:sp>
      <p:sp>
        <p:nvSpPr>
          <p:cNvPr id="9" name="Text Box 5"/>
          <p:cNvSpPr txBox="1">
            <a:spLocks noChangeArrowheads="1"/>
          </p:cNvSpPr>
          <p:nvPr/>
        </p:nvSpPr>
        <p:spPr bwMode="auto">
          <a:xfrm>
            <a:off x="428596" y="3500438"/>
            <a:ext cx="8501122" cy="1569660"/>
          </a:xfrm>
          <a:prstGeom prst="rect">
            <a:avLst/>
          </a:prstGeom>
          <a:noFill/>
          <a:ln w="9525">
            <a:noFill/>
            <a:miter lim="800000"/>
            <a:headEnd/>
            <a:tailEnd/>
          </a:ln>
        </p:spPr>
        <p:txBody>
          <a:bodyPr wrap="square">
            <a:spAutoFit/>
          </a:bodyPr>
          <a:lstStyle/>
          <a:p>
            <a:endParaRPr lang="es-ES_tradnl" sz="2400" dirty="0" smtClean="0"/>
          </a:p>
          <a:p>
            <a:r>
              <a:rPr lang="es-ES_tradnl" sz="2400" dirty="0" smtClean="0"/>
              <a:t> Microondas satelitales: antenas envían señales al satélite ubicado en la órbita terrestre, y éste se encarga de direccionarlas a la estación receptora.</a:t>
            </a:r>
            <a:endParaRPr lang="es-ES_tradnl" sz="2400" dirty="0"/>
          </a:p>
        </p:txBody>
      </p:sp>
      <p:pic>
        <p:nvPicPr>
          <p:cNvPr id="47114" name="Picture 10" descr="http://comunicacionredes.files.wordpress.com/2010/05/red-microondas.jpg"/>
          <p:cNvPicPr>
            <a:picLocks noChangeAspect="1" noChangeArrowheads="1"/>
          </p:cNvPicPr>
          <p:nvPr/>
        </p:nvPicPr>
        <p:blipFill>
          <a:blip r:embed="rId2" cstate="print"/>
          <a:srcRect/>
          <a:stretch>
            <a:fillRect/>
          </a:stretch>
        </p:blipFill>
        <p:spPr bwMode="auto">
          <a:xfrm>
            <a:off x="3286116" y="2071678"/>
            <a:ext cx="2374862" cy="1641857"/>
          </a:xfrm>
          <a:prstGeom prst="rect">
            <a:avLst/>
          </a:prstGeom>
          <a:noFill/>
        </p:spPr>
      </p:pic>
      <p:pic>
        <p:nvPicPr>
          <p:cNvPr id="47116" name="Picture 12" descr="http://www.kalipedia.com/kalipediamedia/ingenieria/media/200708/21/informatica/20070821klpinginf_17.Ges.SCO.png"/>
          <p:cNvPicPr>
            <a:picLocks noChangeAspect="1" noChangeArrowheads="1"/>
          </p:cNvPicPr>
          <p:nvPr/>
        </p:nvPicPr>
        <p:blipFill>
          <a:blip r:embed="rId3"/>
          <a:srcRect/>
          <a:stretch>
            <a:fillRect/>
          </a:stretch>
        </p:blipFill>
        <p:spPr bwMode="auto">
          <a:xfrm>
            <a:off x="3357554" y="5106318"/>
            <a:ext cx="2214541" cy="1751682"/>
          </a:xfrm>
          <a:prstGeom prst="rect">
            <a:avLst/>
          </a:prstGeom>
          <a:noFill/>
        </p:spPr>
      </p:pic>
    </p:spTree>
  </p:cSld>
  <p:clrMapOvr>
    <a:masterClrMapping/>
  </p:clrMapOvr>
  <p:transition>
    <p:cover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48680"/>
            <a:ext cx="7128792" cy="570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970564"/>
      </p:ext>
    </p:extLst>
  </p:cSld>
  <p:clrMapOvr>
    <a:masterClrMapping/>
  </p:clrMapOvr>
  <p:transition>
    <p:cover dir="l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714348" y="357166"/>
            <a:ext cx="4787786" cy="1200329"/>
          </a:xfrm>
          <a:prstGeom prst="rect">
            <a:avLst/>
          </a:prstGeom>
          <a:noFill/>
          <a:ln w="9525">
            <a:noFill/>
            <a:miter lim="800000"/>
            <a:headEnd/>
            <a:tailEnd/>
          </a:ln>
        </p:spPr>
        <p:txBody>
          <a:bodyPr wrap="none">
            <a:spAutoFit/>
          </a:bodyPr>
          <a:lstStyle/>
          <a:p>
            <a:r>
              <a:rPr lang="es-ES_tradnl" sz="3600" dirty="0" smtClean="0">
                <a:solidFill>
                  <a:srgbClr val="FFFF00"/>
                </a:solidFill>
              </a:rPr>
              <a:t>Dispositivos de </a:t>
            </a:r>
            <a:r>
              <a:rPr lang="es-ES_tradnl" sz="3600" dirty="0" smtClean="0">
                <a:solidFill>
                  <a:srgbClr val="FFFF00"/>
                </a:solidFill>
              </a:rPr>
              <a:t>conexión</a:t>
            </a:r>
          </a:p>
          <a:p>
            <a:endParaRPr lang="es-MX" sz="3600" dirty="0">
              <a:solidFill>
                <a:srgbClr val="FFFF00"/>
              </a:solidFill>
            </a:endParaRPr>
          </a:p>
        </p:txBody>
      </p:sp>
      <p:sp>
        <p:nvSpPr>
          <p:cNvPr id="10" name="Text Box 11"/>
          <p:cNvSpPr txBox="1">
            <a:spLocks noChangeArrowheads="1"/>
          </p:cNvSpPr>
          <p:nvPr/>
        </p:nvSpPr>
        <p:spPr bwMode="auto">
          <a:xfrm>
            <a:off x="500034" y="1142984"/>
            <a:ext cx="7848600" cy="1384995"/>
          </a:xfrm>
          <a:prstGeom prst="rect">
            <a:avLst/>
          </a:prstGeom>
          <a:noFill/>
          <a:ln w="9525">
            <a:noFill/>
            <a:miter lim="800000"/>
            <a:headEnd/>
            <a:tailEnd/>
          </a:ln>
        </p:spPr>
        <p:txBody>
          <a:bodyPr>
            <a:spAutoFit/>
          </a:bodyPr>
          <a:lstStyle/>
          <a:p>
            <a:pPr marL="342900" indent="-342900">
              <a:spcBef>
                <a:spcPct val="50000"/>
              </a:spcBef>
              <a:buFont typeface="Arial" pitchFamily="34" charset="0"/>
              <a:buChar char="•"/>
            </a:pPr>
            <a:r>
              <a:rPr lang="es-ES" sz="2400" b="1" dirty="0">
                <a:solidFill>
                  <a:srgbClr val="FF9900"/>
                </a:solidFill>
              </a:rPr>
              <a:t>Tarjeta de interfaz de </a:t>
            </a:r>
            <a:r>
              <a:rPr lang="es-ES" sz="2400" b="1" dirty="0" smtClean="0">
                <a:solidFill>
                  <a:srgbClr val="FF9900"/>
                </a:solidFill>
              </a:rPr>
              <a:t>red</a:t>
            </a:r>
            <a:endParaRPr lang="es-ES" sz="2400" b="1" dirty="0">
              <a:solidFill>
                <a:srgbClr val="FF9900"/>
              </a:solidFill>
            </a:endParaRPr>
          </a:p>
          <a:p>
            <a:pPr>
              <a:spcBef>
                <a:spcPct val="50000"/>
              </a:spcBef>
            </a:pPr>
            <a:r>
              <a:rPr lang="es-ES" sz="2400" dirty="0"/>
              <a:t>Dispositivo que permite a una computadora conectarse a una red y controla el flujo de información (intercambio de datos). </a:t>
            </a:r>
          </a:p>
        </p:txBody>
      </p:sp>
      <p:pic>
        <p:nvPicPr>
          <p:cNvPr id="11" name="Picture 12" descr="Tar%20red2"/>
          <p:cNvPicPr>
            <a:picLocks noChangeAspect="1" noChangeArrowheads="1"/>
          </p:cNvPicPr>
          <p:nvPr/>
        </p:nvPicPr>
        <p:blipFill>
          <a:blip r:embed="rId3"/>
          <a:srcRect/>
          <a:stretch>
            <a:fillRect/>
          </a:stretch>
        </p:blipFill>
        <p:spPr bwMode="auto">
          <a:xfrm>
            <a:off x="785786" y="3714752"/>
            <a:ext cx="3760871" cy="2090737"/>
          </a:xfrm>
          <a:prstGeom prst="rect">
            <a:avLst/>
          </a:prstGeom>
          <a:noFill/>
          <a:ln w="9525">
            <a:noFill/>
            <a:miter lim="800000"/>
            <a:headEnd/>
            <a:tailEnd/>
          </a:ln>
        </p:spPr>
      </p:pic>
      <p:sp>
        <p:nvSpPr>
          <p:cNvPr id="12" name="11 Rectángulo"/>
          <p:cNvSpPr/>
          <p:nvPr/>
        </p:nvSpPr>
        <p:spPr>
          <a:xfrm>
            <a:off x="714348" y="5934670"/>
            <a:ext cx="4572000" cy="646331"/>
          </a:xfrm>
          <a:prstGeom prst="rect">
            <a:avLst/>
          </a:prstGeom>
        </p:spPr>
        <p:txBody>
          <a:bodyPr>
            <a:spAutoFit/>
          </a:bodyPr>
          <a:lstStyle/>
          <a:p>
            <a:r>
              <a:rPr lang="es-ES" dirty="0" smtClean="0"/>
              <a:t>Proporciona un puerto al cual se conecta el cable de red.</a:t>
            </a:r>
            <a:endParaRPr lang="en-US" dirty="0"/>
          </a:p>
        </p:txBody>
      </p:sp>
      <p:sp>
        <p:nvSpPr>
          <p:cNvPr id="13" name="12 Rectángulo"/>
          <p:cNvSpPr/>
          <p:nvPr/>
        </p:nvSpPr>
        <p:spPr>
          <a:xfrm>
            <a:off x="714348" y="3286124"/>
            <a:ext cx="4572000" cy="369332"/>
          </a:xfrm>
          <a:prstGeom prst="rect">
            <a:avLst/>
          </a:prstGeom>
        </p:spPr>
        <p:txBody>
          <a:bodyPr>
            <a:spAutoFit/>
          </a:bodyPr>
          <a:lstStyle/>
          <a:p>
            <a:r>
              <a:rPr lang="es-ES" dirty="0" smtClean="0"/>
              <a:t>En redes con cable:</a:t>
            </a:r>
            <a:endParaRPr lang="en-US" dirty="0"/>
          </a:p>
        </p:txBody>
      </p:sp>
      <p:sp>
        <p:nvSpPr>
          <p:cNvPr id="14" name="13 Rectángulo"/>
          <p:cNvSpPr/>
          <p:nvPr/>
        </p:nvSpPr>
        <p:spPr>
          <a:xfrm>
            <a:off x="5500694" y="3286124"/>
            <a:ext cx="4572000" cy="369332"/>
          </a:xfrm>
          <a:prstGeom prst="rect">
            <a:avLst/>
          </a:prstGeom>
        </p:spPr>
        <p:txBody>
          <a:bodyPr>
            <a:spAutoFit/>
          </a:bodyPr>
          <a:lstStyle/>
          <a:p>
            <a:r>
              <a:rPr lang="es-ES" dirty="0" smtClean="0"/>
              <a:t>Redes inalámbricas:</a:t>
            </a:r>
            <a:endParaRPr lang="en-US" dirty="0"/>
          </a:p>
        </p:txBody>
      </p:sp>
      <p:pic>
        <p:nvPicPr>
          <p:cNvPr id="46082" name="Picture 2" descr="http://h30467.www3.hp.com/t5/image/serverpage/image-id/309iA587265F2E866975/image-size/original?v=mpbl-1&amp;px=-1"/>
          <p:cNvPicPr>
            <a:picLocks noChangeAspect="1" noChangeArrowheads="1"/>
          </p:cNvPicPr>
          <p:nvPr/>
        </p:nvPicPr>
        <p:blipFill>
          <a:blip r:embed="rId4"/>
          <a:srcRect/>
          <a:stretch>
            <a:fillRect/>
          </a:stretch>
        </p:blipFill>
        <p:spPr bwMode="auto">
          <a:xfrm>
            <a:off x="5768568" y="3714753"/>
            <a:ext cx="2589626" cy="1671047"/>
          </a:xfrm>
          <a:prstGeom prst="rect">
            <a:avLst/>
          </a:prstGeom>
          <a:noFill/>
        </p:spPr>
      </p:pic>
      <p:pic>
        <p:nvPicPr>
          <p:cNvPr id="23554" name="Picture 2" descr="https://tecnologia-facil.com/wp-content/uploads/2015/01/anadir-wi-fi-a-pc-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8202" y="5483262"/>
            <a:ext cx="1710358" cy="10977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362320" y="908720"/>
            <a:ext cx="4569720" cy="4247317"/>
          </a:xfrm>
          <a:prstGeom prst="rect">
            <a:avLst/>
          </a:prstGeom>
          <a:noFill/>
          <a:ln w="9525">
            <a:noFill/>
            <a:miter lim="800000"/>
            <a:headEnd/>
            <a:tailEnd/>
          </a:ln>
        </p:spPr>
        <p:txBody>
          <a:bodyPr wrap="square">
            <a:spAutoFit/>
          </a:bodyPr>
          <a:lstStyle/>
          <a:p>
            <a:pPr>
              <a:buFont typeface="Arial" pitchFamily="34" charset="0"/>
              <a:buChar char="•"/>
            </a:pPr>
            <a:r>
              <a:rPr lang="es-VE" sz="2400" b="1" dirty="0" smtClean="0">
                <a:solidFill>
                  <a:srgbClr val="FF9900"/>
                </a:solidFill>
              </a:rPr>
              <a:t> Módem</a:t>
            </a:r>
            <a:endParaRPr lang="es-VE" sz="2400" b="1" dirty="0">
              <a:solidFill>
                <a:srgbClr val="FF9900"/>
              </a:solidFill>
            </a:endParaRPr>
          </a:p>
          <a:p>
            <a:pPr>
              <a:buFont typeface="Wingdings" pitchFamily="2" charset="2"/>
              <a:buNone/>
            </a:pPr>
            <a:r>
              <a:rPr lang="es-ES" sz="2200" dirty="0" smtClean="0"/>
              <a:t>Es un dispositivo que permite conectar dos computadores remotos utilizando la línea telefónica  para intercambiar  datos e información.</a:t>
            </a:r>
          </a:p>
          <a:p>
            <a:pPr>
              <a:buFont typeface="Wingdings" pitchFamily="2" charset="2"/>
              <a:buNone/>
            </a:pPr>
            <a:endParaRPr lang="es-ES" sz="2200" dirty="0" smtClean="0"/>
          </a:p>
          <a:p>
            <a:pPr>
              <a:buFont typeface="Wingdings" pitchFamily="2" charset="2"/>
              <a:buNone/>
            </a:pPr>
            <a:r>
              <a:rPr lang="es-VE" sz="2200" dirty="0" smtClean="0"/>
              <a:t>Tienen la función de comunicar los equipos informáticos que forman parte de una red con el mundo exterior.</a:t>
            </a:r>
          </a:p>
          <a:p>
            <a:pPr>
              <a:buFont typeface="Wingdings" pitchFamily="2" charset="2"/>
              <a:buNone/>
            </a:pPr>
            <a:endParaRPr lang="es-ES" sz="2400" dirty="0"/>
          </a:p>
          <a:p>
            <a:pPr>
              <a:buFont typeface="Wingdings" pitchFamily="2" charset="2"/>
              <a:buNone/>
            </a:pPr>
            <a:endParaRPr lang="es-VE" sz="2400" dirty="0"/>
          </a:p>
        </p:txBody>
      </p:sp>
      <p:pic>
        <p:nvPicPr>
          <p:cNvPr id="24578" name="Picture 2" descr="Resultado de imagen para modem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268760"/>
            <a:ext cx="4211960" cy="2810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81393" y="692696"/>
            <a:ext cx="8240687" cy="2677656"/>
          </a:xfrm>
          <a:prstGeom prst="rect">
            <a:avLst/>
          </a:prstGeom>
        </p:spPr>
        <p:txBody>
          <a:bodyPr wrap="square">
            <a:spAutoFit/>
          </a:bodyPr>
          <a:lstStyle/>
          <a:p>
            <a:r>
              <a:rPr lang="es-VE" sz="2400" dirty="0" smtClean="0"/>
              <a:t>Funcionamiento de un módem:</a:t>
            </a:r>
          </a:p>
          <a:p>
            <a:endParaRPr lang="es-VE" sz="2400" dirty="0" smtClean="0"/>
          </a:p>
          <a:p>
            <a:r>
              <a:rPr lang="es-VE" sz="2400" dirty="0" smtClean="0"/>
              <a:t>La computadora o </a:t>
            </a:r>
            <a:r>
              <a:rPr lang="es-VE" sz="2400" dirty="0"/>
              <a:t>red emisora envía señales digitales que son convertidas a señales analógicas en el modem emisor y viajan a través de líneas telefónicas hasta su destino, donde el modem receptor convierte la señal analógica nuevamente en una señal digital que podrá ser interpretada por </a:t>
            </a:r>
            <a:r>
              <a:rPr lang="es-VE" sz="2400" dirty="0" smtClean="0"/>
              <a:t>una computadora.</a:t>
            </a:r>
            <a:endParaRPr lang="es-VE" sz="2400" dirty="0"/>
          </a:p>
        </p:txBody>
      </p:sp>
      <p:pic>
        <p:nvPicPr>
          <p:cNvPr id="25602" name="Picture 2" descr="Resultado de imagen para mode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924825"/>
            <a:ext cx="6467194"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317165"/>
      </p:ext>
    </p:extLst>
  </p:cSld>
  <p:clrMapOvr>
    <a:masterClrMapping/>
  </p:clrMapOvr>
  <p:transition>
    <p:cover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Hub Animation"/>
          <p:cNvPicPr>
            <a:picLocks noChangeAspect="1" noChangeArrowheads="1"/>
          </p:cNvPicPr>
          <p:nvPr/>
        </p:nvPicPr>
        <p:blipFill>
          <a:blip r:embed="rId2" r:link="rId3"/>
          <a:srcRect/>
          <a:stretch>
            <a:fillRect/>
          </a:stretch>
        </p:blipFill>
        <p:spPr bwMode="auto">
          <a:xfrm>
            <a:off x="4429124" y="1643050"/>
            <a:ext cx="4337050" cy="1851025"/>
          </a:xfrm>
          <a:prstGeom prst="rect">
            <a:avLst/>
          </a:prstGeom>
          <a:noFill/>
          <a:ln w="9525">
            <a:noFill/>
            <a:miter lim="800000"/>
            <a:headEnd/>
            <a:tailEnd/>
          </a:ln>
        </p:spPr>
      </p:pic>
      <p:sp>
        <p:nvSpPr>
          <p:cNvPr id="4" name="Rectangle 5"/>
          <p:cNvSpPr>
            <a:spLocks noChangeArrowheads="1"/>
          </p:cNvSpPr>
          <p:nvPr/>
        </p:nvSpPr>
        <p:spPr bwMode="auto">
          <a:xfrm>
            <a:off x="357158" y="1428736"/>
            <a:ext cx="3914775" cy="4154984"/>
          </a:xfrm>
          <a:prstGeom prst="rect">
            <a:avLst/>
          </a:prstGeom>
          <a:noFill/>
          <a:ln w="9525">
            <a:noFill/>
            <a:miter lim="800000"/>
            <a:headEnd/>
            <a:tailEnd/>
          </a:ln>
        </p:spPr>
        <p:txBody>
          <a:bodyPr>
            <a:spAutoFit/>
          </a:bodyPr>
          <a:lstStyle/>
          <a:p>
            <a:pPr>
              <a:buFont typeface="Arial" pitchFamily="34" charset="0"/>
              <a:buChar char="•"/>
            </a:pPr>
            <a:r>
              <a:rPr lang="es-VE" sz="2400" b="1" dirty="0" smtClean="0">
                <a:solidFill>
                  <a:srgbClr val="FF9900"/>
                </a:solidFill>
              </a:rPr>
              <a:t> Concentradores </a:t>
            </a:r>
            <a:r>
              <a:rPr lang="es-VE" sz="2400" b="1" dirty="0">
                <a:solidFill>
                  <a:srgbClr val="FF9900"/>
                </a:solidFill>
              </a:rPr>
              <a:t>(</a:t>
            </a:r>
            <a:r>
              <a:rPr lang="es-VE" sz="2400" b="1" dirty="0" err="1">
                <a:solidFill>
                  <a:srgbClr val="FF9900"/>
                </a:solidFill>
              </a:rPr>
              <a:t>Hubs</a:t>
            </a:r>
            <a:r>
              <a:rPr lang="es-VE" sz="2400" b="1" dirty="0">
                <a:solidFill>
                  <a:srgbClr val="FF9900"/>
                </a:solidFill>
              </a:rPr>
              <a:t>)</a:t>
            </a:r>
          </a:p>
          <a:p>
            <a:pPr>
              <a:buFont typeface="Wingdings" pitchFamily="2" charset="2"/>
              <a:buNone/>
            </a:pPr>
            <a:r>
              <a:rPr lang="es-VE" sz="2400" dirty="0"/>
              <a:t>Se utilizan para construir centros de cableado estructurado. Es un dispositivo que centraliza las </a:t>
            </a:r>
          </a:p>
          <a:p>
            <a:pPr>
              <a:buFont typeface="Wingdings" pitchFamily="2" charset="2"/>
              <a:buNone/>
            </a:pPr>
            <a:r>
              <a:rPr lang="es-ES" sz="2400" dirty="0"/>
              <a:t>conexiones de cableado de cada nodo de una red.</a:t>
            </a:r>
          </a:p>
          <a:p>
            <a:pPr>
              <a:buFont typeface="Wingdings" pitchFamily="2" charset="2"/>
              <a:buNone/>
            </a:pPr>
            <a:endParaRPr lang="es-VE" sz="2400" dirty="0"/>
          </a:p>
          <a:p>
            <a:pPr>
              <a:buFont typeface="Wingdings" pitchFamily="2" charset="2"/>
              <a:buNone/>
            </a:pPr>
            <a:r>
              <a:rPr lang="es-VE" sz="2400" dirty="0"/>
              <a:t>Tienen múltiples puertos </a:t>
            </a:r>
            <a:r>
              <a:rPr lang="es-VE" sz="2400" dirty="0" smtClean="0"/>
              <a:t>(8, 16, 24) para </a:t>
            </a:r>
            <a:r>
              <a:rPr lang="es-VE" sz="2400" dirty="0"/>
              <a:t>las estaciones de trabajo de la </a:t>
            </a:r>
            <a:r>
              <a:rPr lang="es-VE" sz="2400" dirty="0" smtClean="0"/>
              <a:t>red.</a:t>
            </a:r>
            <a:endParaRPr lang="es-VE" sz="2400" dirty="0"/>
          </a:p>
        </p:txBody>
      </p:sp>
      <p:pic>
        <p:nvPicPr>
          <p:cNvPr id="45058" name="Picture 2" descr="http://www.omnisecu.com/images/basic-networking/network-ethernet-hub.jpg"/>
          <p:cNvPicPr>
            <a:picLocks noChangeAspect="1" noChangeArrowheads="1"/>
          </p:cNvPicPr>
          <p:nvPr/>
        </p:nvPicPr>
        <p:blipFill>
          <a:blip r:embed="rId4"/>
          <a:srcRect/>
          <a:stretch>
            <a:fillRect/>
          </a:stretch>
        </p:blipFill>
        <p:spPr bwMode="auto">
          <a:xfrm>
            <a:off x="5429257" y="4534414"/>
            <a:ext cx="2214578" cy="1668288"/>
          </a:xfrm>
          <a:prstGeom prst="rect">
            <a:avLst/>
          </a:prstGeom>
          <a:noFill/>
        </p:spPr>
      </p:pic>
    </p:spTree>
    <p:extLst>
      <p:ext uri="{BB962C8B-B14F-4D97-AF65-F5344CB8AC3E}">
        <p14:creationId xmlns:p14="http://schemas.microsoft.com/office/powerpoint/2010/main" val="3929618828"/>
      </p:ext>
    </p:extLst>
  </p:cSld>
  <p:clrMapOvr>
    <a:masterClrMapping/>
  </p:clrMapOvr>
  <p:transition>
    <p:cover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witch"/>
          <p:cNvPicPr>
            <a:picLocks noChangeAspect="1" noChangeArrowheads="1"/>
          </p:cNvPicPr>
          <p:nvPr/>
        </p:nvPicPr>
        <p:blipFill>
          <a:blip r:embed="rId2"/>
          <a:srcRect/>
          <a:stretch>
            <a:fillRect/>
          </a:stretch>
        </p:blipFill>
        <p:spPr bwMode="auto">
          <a:xfrm>
            <a:off x="4143372" y="1071546"/>
            <a:ext cx="4419319" cy="4003687"/>
          </a:xfrm>
          <a:prstGeom prst="rect">
            <a:avLst/>
          </a:prstGeom>
          <a:noFill/>
          <a:ln w="9525">
            <a:noFill/>
            <a:miter lim="800000"/>
            <a:headEnd/>
            <a:tailEnd/>
          </a:ln>
        </p:spPr>
      </p:pic>
      <p:sp>
        <p:nvSpPr>
          <p:cNvPr id="3" name="Text Box 3"/>
          <p:cNvSpPr txBox="1">
            <a:spLocks noChangeArrowheads="1"/>
          </p:cNvSpPr>
          <p:nvPr/>
        </p:nvSpPr>
        <p:spPr bwMode="auto">
          <a:xfrm>
            <a:off x="500034" y="857232"/>
            <a:ext cx="3357586" cy="4154984"/>
          </a:xfrm>
          <a:prstGeom prst="rect">
            <a:avLst/>
          </a:prstGeom>
          <a:noFill/>
          <a:ln w="9525">
            <a:noFill/>
            <a:miter lim="800000"/>
            <a:headEnd/>
            <a:tailEnd/>
          </a:ln>
        </p:spPr>
        <p:txBody>
          <a:bodyPr wrap="square">
            <a:spAutoFit/>
          </a:bodyPr>
          <a:lstStyle/>
          <a:p>
            <a:pPr>
              <a:spcBef>
                <a:spcPct val="50000"/>
              </a:spcBef>
            </a:pPr>
            <a:r>
              <a:rPr lang="es-ES" sz="2400" b="1" dirty="0" err="1">
                <a:solidFill>
                  <a:srgbClr val="FF9900"/>
                </a:solidFill>
              </a:rPr>
              <a:t>Switch</a:t>
            </a:r>
            <a:endParaRPr lang="es-ES" sz="2400" b="1" dirty="0">
              <a:solidFill>
                <a:srgbClr val="FF9900"/>
              </a:solidFill>
            </a:endParaRPr>
          </a:p>
          <a:p>
            <a:pPr>
              <a:spcBef>
                <a:spcPct val="50000"/>
              </a:spcBef>
            </a:pPr>
            <a:r>
              <a:rPr lang="es-ES" sz="2400" dirty="0"/>
              <a:t>Tienen la funcionalidad de los concentradores, pudiendo conectar estaciones de trabajo,  segmentos de red (</a:t>
            </a:r>
            <a:r>
              <a:rPr lang="es-ES" sz="2400" dirty="0" err="1"/>
              <a:t>hubs</a:t>
            </a:r>
            <a:r>
              <a:rPr lang="es-ES" sz="2400" dirty="0"/>
              <a:t>), servidores, dispositivos, etc</a:t>
            </a:r>
            <a:r>
              <a:rPr lang="es-ES" sz="2400" dirty="0" smtClean="0"/>
              <a:t>.</a:t>
            </a:r>
          </a:p>
          <a:p>
            <a:pPr>
              <a:spcBef>
                <a:spcPct val="50000"/>
              </a:spcBef>
            </a:pPr>
            <a:r>
              <a:rPr lang="es-ES" sz="2400" dirty="0" smtClean="0"/>
              <a:t>Más rápidos y seguros que un concentrador.</a:t>
            </a:r>
            <a:endParaRPr lang="es-ES" sz="2400" dirty="0"/>
          </a:p>
        </p:txBody>
      </p:sp>
    </p:spTree>
  </p:cSld>
  <p:clrMapOvr>
    <a:masterClrMapping/>
  </p:clrMapOvr>
  <p:transition>
    <p:cover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01650" y="692696"/>
            <a:ext cx="8642350" cy="1815882"/>
          </a:xfrm>
          <a:prstGeom prst="rect">
            <a:avLst/>
          </a:prstGeom>
          <a:noFill/>
          <a:ln w="9525">
            <a:noFill/>
            <a:miter lim="800000"/>
            <a:headEnd/>
            <a:tailEnd/>
          </a:ln>
        </p:spPr>
        <p:txBody>
          <a:bodyPr>
            <a:spAutoFit/>
          </a:bodyPr>
          <a:lstStyle/>
          <a:p>
            <a:pPr>
              <a:spcBef>
                <a:spcPct val="50000"/>
              </a:spcBef>
              <a:buFont typeface="Arial" pitchFamily="34" charset="0"/>
              <a:buChar char="•"/>
            </a:pPr>
            <a:r>
              <a:rPr lang="es-MX" sz="2400" dirty="0" smtClean="0">
                <a:solidFill>
                  <a:srgbClr val="FF9900"/>
                </a:solidFill>
              </a:rPr>
              <a:t>  </a:t>
            </a:r>
            <a:r>
              <a:rPr lang="es-MX" sz="2400" b="1" dirty="0" smtClean="0">
                <a:solidFill>
                  <a:srgbClr val="FF9900"/>
                </a:solidFill>
              </a:rPr>
              <a:t>Puentes</a:t>
            </a:r>
            <a:r>
              <a:rPr lang="es-MX" sz="2400" dirty="0" smtClean="0">
                <a:solidFill>
                  <a:srgbClr val="FF9900"/>
                </a:solidFill>
              </a:rPr>
              <a:t> </a:t>
            </a:r>
            <a:r>
              <a:rPr lang="es-MX" sz="2400" dirty="0">
                <a:solidFill>
                  <a:srgbClr val="FF9900"/>
                </a:solidFill>
              </a:rPr>
              <a:t>(</a:t>
            </a:r>
            <a:r>
              <a:rPr lang="es-MX" sz="2400" b="1" dirty="0">
                <a:solidFill>
                  <a:srgbClr val="FF9900"/>
                </a:solidFill>
              </a:rPr>
              <a:t>Bridges)</a:t>
            </a:r>
          </a:p>
          <a:p>
            <a:pPr>
              <a:spcBef>
                <a:spcPct val="50000"/>
              </a:spcBef>
            </a:pPr>
            <a:r>
              <a:rPr lang="es-MX" sz="2200" dirty="0"/>
              <a:t>    Permite unir dos o mas LAN similares</a:t>
            </a:r>
            <a:r>
              <a:rPr lang="es-MX" sz="2200" dirty="0" smtClean="0"/>
              <a:t>.</a:t>
            </a:r>
          </a:p>
          <a:p>
            <a:pPr marL="265113">
              <a:spcBef>
                <a:spcPct val="50000"/>
              </a:spcBef>
            </a:pPr>
            <a:r>
              <a:rPr lang="es-VE" sz="2200" dirty="0" smtClean="0"/>
              <a:t>Pueden </a:t>
            </a:r>
            <a:r>
              <a:rPr lang="es-VE" sz="2200" dirty="0"/>
              <a:t>dividir una red para aislar un ala de esta y poder realizar las reparaciones que se requieran.</a:t>
            </a:r>
            <a:r>
              <a:rPr lang="es-MX" sz="2200" dirty="0" smtClean="0"/>
              <a:t>  </a:t>
            </a:r>
            <a:endParaRPr lang="es-MX" sz="2200" dirty="0"/>
          </a:p>
        </p:txBody>
      </p:sp>
      <p:sp>
        <p:nvSpPr>
          <p:cNvPr id="3" name="Rectangle 4"/>
          <p:cNvSpPr>
            <a:spLocks noChangeArrowheads="1"/>
          </p:cNvSpPr>
          <p:nvPr/>
        </p:nvSpPr>
        <p:spPr bwMode="auto">
          <a:xfrm>
            <a:off x="465294" y="2852936"/>
            <a:ext cx="8642350" cy="1785104"/>
          </a:xfrm>
          <a:prstGeom prst="rect">
            <a:avLst/>
          </a:prstGeom>
          <a:noFill/>
          <a:ln w="9525">
            <a:noFill/>
            <a:miter lim="800000"/>
            <a:headEnd/>
            <a:tailEnd/>
          </a:ln>
        </p:spPr>
        <p:txBody>
          <a:bodyPr anchor="ctr">
            <a:spAutoFit/>
          </a:bodyPr>
          <a:lstStyle/>
          <a:p>
            <a:r>
              <a:rPr lang="es-VE" sz="2200" b="1" dirty="0" smtClean="0">
                <a:solidFill>
                  <a:srgbClr val="FF9900"/>
                </a:solidFill>
                <a:ea typeface="Times New Roman" pitchFamily="18" charset="0"/>
                <a:cs typeface="Arial" charset="0"/>
              </a:rPr>
              <a:t>  Enrutadores </a:t>
            </a:r>
            <a:r>
              <a:rPr lang="es-VE" sz="2200" b="1" dirty="0">
                <a:solidFill>
                  <a:srgbClr val="FF9900"/>
                </a:solidFill>
                <a:ea typeface="Times New Roman" pitchFamily="18" charset="0"/>
                <a:cs typeface="Arial" charset="0"/>
              </a:rPr>
              <a:t>(</a:t>
            </a:r>
            <a:r>
              <a:rPr lang="es-VE" sz="2200" b="1" dirty="0" err="1">
                <a:solidFill>
                  <a:srgbClr val="FF9900"/>
                </a:solidFill>
                <a:ea typeface="Times New Roman" pitchFamily="18" charset="0"/>
                <a:cs typeface="Arial" charset="0"/>
              </a:rPr>
              <a:t>Routers</a:t>
            </a:r>
            <a:r>
              <a:rPr lang="es-VE" sz="2200" b="1" dirty="0">
                <a:solidFill>
                  <a:srgbClr val="FF9900"/>
                </a:solidFill>
                <a:ea typeface="Times New Roman" pitchFamily="18" charset="0"/>
                <a:cs typeface="Arial" charset="0"/>
              </a:rPr>
              <a:t>)</a:t>
            </a:r>
            <a:br>
              <a:rPr lang="es-VE" sz="2200" b="1" dirty="0">
                <a:solidFill>
                  <a:srgbClr val="FF9900"/>
                </a:solidFill>
                <a:ea typeface="Times New Roman" pitchFamily="18" charset="0"/>
                <a:cs typeface="Arial" charset="0"/>
              </a:rPr>
            </a:br>
            <a:r>
              <a:rPr lang="es-VE" sz="2200" b="1" dirty="0">
                <a:ea typeface="Times New Roman" pitchFamily="18" charset="0"/>
                <a:cs typeface="Arial" charset="0"/>
              </a:rPr>
              <a:t>  </a:t>
            </a:r>
            <a:r>
              <a:rPr lang="es-VE" sz="2200" b="1" dirty="0" smtClean="0">
                <a:ea typeface="Times New Roman" pitchFamily="18" charset="0"/>
                <a:cs typeface="Arial" charset="0"/>
              </a:rPr>
              <a:t> </a:t>
            </a:r>
            <a:r>
              <a:rPr lang="es-VE" sz="2200" dirty="0" smtClean="0">
                <a:ea typeface="Times New Roman" pitchFamily="18" charset="0"/>
                <a:cs typeface="Arial" charset="0"/>
              </a:rPr>
              <a:t>Permite </a:t>
            </a:r>
            <a:r>
              <a:rPr lang="es-VE" sz="2200" dirty="0">
                <a:ea typeface="Times New Roman" pitchFamily="18" charset="0"/>
                <a:cs typeface="Arial" charset="0"/>
              </a:rPr>
              <a:t>conectar una red a Internet o a una red grande.</a:t>
            </a:r>
            <a:r>
              <a:rPr lang="es-VE" sz="2200" b="1" dirty="0">
                <a:ea typeface="Times New Roman" pitchFamily="18" charset="0"/>
                <a:cs typeface="Arial" charset="0"/>
              </a:rPr>
              <a:t> </a:t>
            </a:r>
          </a:p>
          <a:p>
            <a:pPr marL="179388" lvl="1"/>
            <a:r>
              <a:rPr lang="es-VE" sz="2200" dirty="0">
                <a:ea typeface="Times New Roman" pitchFamily="18" charset="0"/>
                <a:cs typeface="Arial" charset="0"/>
              </a:rPr>
              <a:t>Un </a:t>
            </a:r>
            <a:r>
              <a:rPr lang="es-VE" sz="2200" dirty="0" err="1">
                <a:ea typeface="Times New Roman" pitchFamily="18" charset="0"/>
                <a:cs typeface="Arial" charset="0"/>
              </a:rPr>
              <a:t>router</a:t>
            </a:r>
            <a:r>
              <a:rPr lang="es-VE" sz="2200" dirty="0">
                <a:ea typeface="Times New Roman" pitchFamily="18" charset="0"/>
                <a:cs typeface="Arial" charset="0"/>
              </a:rPr>
              <a:t> dirige el tráfico de una red a otra, </a:t>
            </a:r>
            <a:r>
              <a:rPr lang="es-VE" sz="2200" dirty="0" smtClean="0">
                <a:ea typeface="Times New Roman" pitchFamily="18" charset="0"/>
                <a:cs typeface="Arial" charset="0"/>
              </a:rPr>
              <a:t>y es </a:t>
            </a:r>
            <a:r>
              <a:rPr lang="es-VE" sz="2200" dirty="0">
                <a:ea typeface="Times New Roman" pitchFamily="18" charset="0"/>
                <a:cs typeface="Arial" charset="0"/>
              </a:rPr>
              <a:t>capaz de calcular cual será el destino más rápido para hacer llegar la información de un punto a otro. Busca soluciones alternativas cuando un camino está muy cargado.</a:t>
            </a:r>
            <a:endParaRPr lang="es-VE" sz="2200" dirty="0">
              <a:cs typeface="Times New Roman" pitchFamily="18" charset="0"/>
            </a:endParaRPr>
          </a:p>
        </p:txBody>
      </p:sp>
      <p:pic>
        <p:nvPicPr>
          <p:cNvPr id="4" name="Picture 5" descr="Four networks with five routers"/>
          <p:cNvPicPr>
            <a:picLocks noChangeAspect="1" noChangeArrowheads="1"/>
          </p:cNvPicPr>
          <p:nvPr/>
        </p:nvPicPr>
        <p:blipFill>
          <a:blip r:embed="rId2" r:link="rId3"/>
          <a:srcRect/>
          <a:stretch>
            <a:fillRect/>
          </a:stretch>
        </p:blipFill>
        <p:spPr bwMode="auto">
          <a:xfrm>
            <a:off x="3354963" y="5092328"/>
            <a:ext cx="5465762" cy="1598613"/>
          </a:xfrm>
          <a:prstGeom prst="rect">
            <a:avLst/>
          </a:prstGeom>
          <a:noFill/>
          <a:ln w="9525">
            <a:noFill/>
            <a:miter lim="800000"/>
            <a:headEnd/>
            <a:tailEnd/>
          </a:ln>
        </p:spPr>
      </p:pic>
      <p:pic>
        <p:nvPicPr>
          <p:cNvPr id="43011" name="Picture 3"/>
          <p:cNvPicPr>
            <a:picLocks noChangeAspect="1" noChangeArrowheads="1"/>
          </p:cNvPicPr>
          <p:nvPr/>
        </p:nvPicPr>
        <p:blipFill>
          <a:blip r:embed="rId4"/>
          <a:srcRect/>
          <a:stretch>
            <a:fillRect/>
          </a:stretch>
        </p:blipFill>
        <p:spPr bwMode="auto">
          <a:xfrm>
            <a:off x="5701176" y="352865"/>
            <a:ext cx="2241368" cy="1247772"/>
          </a:xfrm>
          <a:prstGeom prst="rect">
            <a:avLst/>
          </a:prstGeom>
          <a:noFill/>
          <a:ln w="9525">
            <a:noFill/>
            <a:miter lim="800000"/>
            <a:headEnd/>
            <a:tailEnd/>
          </a:ln>
          <a:effectLst/>
        </p:spPr>
      </p:pic>
      <p:pic>
        <p:nvPicPr>
          <p:cNvPr id="43013" name="Picture 5" descr="http://www.rumberos.net/rumberos/images/stories/r-tec/N150_router.jpg"/>
          <p:cNvPicPr>
            <a:picLocks noChangeAspect="1" noChangeArrowheads="1"/>
          </p:cNvPicPr>
          <p:nvPr/>
        </p:nvPicPr>
        <p:blipFill>
          <a:blip r:embed="rId5" cstate="print"/>
          <a:srcRect/>
          <a:stretch>
            <a:fillRect/>
          </a:stretch>
        </p:blipFill>
        <p:spPr bwMode="auto">
          <a:xfrm>
            <a:off x="714348" y="4775287"/>
            <a:ext cx="2214578" cy="1933412"/>
          </a:xfrm>
          <a:prstGeom prst="rect">
            <a:avLst/>
          </a:prstGeom>
          <a:noFill/>
        </p:spPr>
      </p:pic>
    </p:spTree>
  </p:cSld>
  <p:clrMapOvr>
    <a:masterClrMapping/>
  </p:clrMapOvr>
  <p:transition>
    <p:cover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23850" y="598488"/>
            <a:ext cx="8497888" cy="1766887"/>
          </a:xfrm>
          <a:prstGeom prst="rect">
            <a:avLst/>
          </a:prstGeom>
          <a:noFill/>
          <a:ln w="9525">
            <a:noFill/>
            <a:miter lim="800000"/>
            <a:headEnd/>
            <a:tailEnd/>
          </a:ln>
        </p:spPr>
        <p:txBody>
          <a:bodyPr anchor="ctr">
            <a:spAutoFit/>
          </a:bodyPr>
          <a:lstStyle/>
          <a:p>
            <a:r>
              <a:rPr lang="es-VE" sz="2200">
                <a:ea typeface="Times New Roman" pitchFamily="18" charset="0"/>
                <a:cs typeface="Arial" charset="0"/>
              </a:rPr>
              <a:t>Mientras un </a:t>
            </a:r>
            <a:r>
              <a:rPr lang="es-VE" sz="2200">
                <a:solidFill>
                  <a:srgbClr val="FF9900"/>
                </a:solidFill>
                <a:ea typeface="Times New Roman" pitchFamily="18" charset="0"/>
                <a:cs typeface="Arial" charset="0"/>
              </a:rPr>
              <a:t>bridge </a:t>
            </a:r>
            <a:r>
              <a:rPr lang="es-VE" sz="2200">
                <a:ea typeface="Times New Roman" pitchFamily="18" charset="0"/>
                <a:cs typeface="Arial" charset="0"/>
              </a:rPr>
              <a:t>conoce la dirección de las computadoras a cada uno de sus extremos un </a:t>
            </a:r>
            <a:r>
              <a:rPr lang="es-VE" sz="2200">
                <a:solidFill>
                  <a:srgbClr val="FF9900"/>
                </a:solidFill>
                <a:ea typeface="Times New Roman" pitchFamily="18" charset="0"/>
                <a:cs typeface="Arial" charset="0"/>
              </a:rPr>
              <a:t>router </a:t>
            </a:r>
            <a:r>
              <a:rPr lang="es-VE" sz="2200">
                <a:ea typeface="Times New Roman" pitchFamily="18" charset="0"/>
                <a:cs typeface="Arial" charset="0"/>
              </a:rPr>
              <a:t>conoce la dirección tanto de las computadoras como de otros routers y bridges y es capaz de "escanear" toda la red para encontrar el camino menos congestionado.</a:t>
            </a:r>
          </a:p>
        </p:txBody>
      </p:sp>
      <p:pic>
        <p:nvPicPr>
          <p:cNvPr id="3" name="Picture 6" descr="lanwan"/>
          <p:cNvPicPr>
            <a:picLocks noChangeAspect="1" noChangeArrowheads="1"/>
          </p:cNvPicPr>
          <p:nvPr/>
        </p:nvPicPr>
        <p:blipFill>
          <a:blip r:embed="rId2"/>
          <a:srcRect/>
          <a:stretch>
            <a:fillRect/>
          </a:stretch>
        </p:blipFill>
        <p:spPr bwMode="auto">
          <a:xfrm>
            <a:off x="1619250" y="2636838"/>
            <a:ext cx="6048375" cy="3825875"/>
          </a:xfrm>
          <a:prstGeom prst="rect">
            <a:avLst/>
          </a:prstGeom>
          <a:noFill/>
          <a:ln w="9525">
            <a:noFill/>
            <a:miter lim="800000"/>
            <a:headEnd/>
            <a:tailEnd/>
          </a:ln>
        </p:spPr>
      </p:pic>
    </p:spTree>
  </p:cSld>
  <p:clrMapOvr>
    <a:masterClrMapping/>
  </p:clrMapOvr>
  <p:transition>
    <p:cover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592138" y="496888"/>
            <a:ext cx="7940675" cy="2677656"/>
          </a:xfrm>
          <a:prstGeom prst="rect">
            <a:avLst/>
          </a:prstGeom>
          <a:noFill/>
          <a:ln w="9525">
            <a:noFill/>
            <a:miter lim="800000"/>
            <a:headEnd/>
            <a:tailEnd/>
          </a:ln>
        </p:spPr>
        <p:txBody>
          <a:bodyPr>
            <a:spAutoFit/>
          </a:bodyPr>
          <a:lstStyle/>
          <a:p>
            <a:pPr>
              <a:buFont typeface="Arial" pitchFamily="34" charset="0"/>
              <a:buChar char="•"/>
            </a:pPr>
            <a:r>
              <a:rPr lang="es-ES_tradnl" sz="2400" b="1" dirty="0" smtClean="0">
                <a:solidFill>
                  <a:srgbClr val="FF9900"/>
                </a:solidFill>
              </a:rPr>
              <a:t>  Pasarelas </a:t>
            </a:r>
            <a:r>
              <a:rPr lang="es-ES_tradnl" sz="2400" b="1" dirty="0">
                <a:solidFill>
                  <a:srgbClr val="FF9900"/>
                </a:solidFill>
              </a:rPr>
              <a:t>(</a:t>
            </a:r>
            <a:r>
              <a:rPr lang="es-ES_tradnl" sz="2400" b="1" dirty="0" err="1">
                <a:solidFill>
                  <a:srgbClr val="FF9900"/>
                </a:solidFill>
              </a:rPr>
              <a:t>Gateways</a:t>
            </a:r>
            <a:r>
              <a:rPr lang="es-ES_tradnl" sz="2400" b="1" dirty="0">
                <a:solidFill>
                  <a:srgbClr val="FF9900"/>
                </a:solidFill>
              </a:rPr>
              <a:t>)</a:t>
            </a:r>
          </a:p>
          <a:p>
            <a:pPr>
              <a:buFont typeface="Wingdings" pitchFamily="2" charset="2"/>
              <a:buChar char="Ø"/>
            </a:pPr>
            <a:endParaRPr lang="es-ES_tradnl" sz="2400" b="1" dirty="0">
              <a:solidFill>
                <a:srgbClr val="FF9900"/>
              </a:solidFill>
            </a:endParaRPr>
          </a:p>
          <a:p>
            <a:pPr>
              <a:buFont typeface="Wingdings" pitchFamily="2" charset="2"/>
              <a:buNone/>
            </a:pPr>
            <a:r>
              <a:rPr lang="es-ES" sz="2400" dirty="0"/>
              <a:t>Un </a:t>
            </a:r>
            <a:r>
              <a:rPr lang="es-ES" sz="2400" i="1" dirty="0" err="1" smtClean="0"/>
              <a:t>gateway</a:t>
            </a:r>
            <a:r>
              <a:rPr lang="es-ES" sz="2400" dirty="0" smtClean="0"/>
              <a:t>, </a:t>
            </a:r>
            <a:r>
              <a:rPr lang="es-ES" sz="2400" i="1" dirty="0"/>
              <a:t>pasarela</a:t>
            </a:r>
            <a:r>
              <a:rPr lang="es-ES" sz="2400" dirty="0"/>
              <a:t>  o </a:t>
            </a:r>
            <a:r>
              <a:rPr lang="es-ES" sz="2400" i="1" dirty="0"/>
              <a:t>puerta de enlace</a:t>
            </a:r>
            <a:r>
              <a:rPr lang="es-ES" sz="2400" dirty="0"/>
              <a:t> es normalmente un equipo informático configurado para permitir que las máquinas de una red local (LAN) conectadas a él tengan acceso hacia una red exterior. </a:t>
            </a:r>
          </a:p>
          <a:p>
            <a:pPr>
              <a:buFont typeface="Wingdings" pitchFamily="2" charset="2"/>
              <a:buNone/>
            </a:pPr>
            <a:r>
              <a:rPr lang="es-ES" sz="2400" dirty="0"/>
              <a:t>Conecta redes diferentes, a diferencia de los bridges.</a:t>
            </a:r>
            <a:endParaRPr lang="es-MX" sz="2400" dirty="0"/>
          </a:p>
        </p:txBody>
      </p:sp>
      <p:sp>
        <p:nvSpPr>
          <p:cNvPr id="3" name="Rectangle 8"/>
          <p:cNvSpPr>
            <a:spLocks noChangeArrowheads="1"/>
          </p:cNvSpPr>
          <p:nvPr/>
        </p:nvSpPr>
        <p:spPr bwMode="auto">
          <a:xfrm>
            <a:off x="571472" y="3786190"/>
            <a:ext cx="4033838" cy="1200329"/>
          </a:xfrm>
          <a:prstGeom prst="rect">
            <a:avLst/>
          </a:prstGeom>
          <a:noFill/>
          <a:ln w="9525">
            <a:noFill/>
            <a:miter lim="800000"/>
            <a:headEnd/>
            <a:tailEnd/>
          </a:ln>
        </p:spPr>
        <p:txBody>
          <a:bodyPr anchor="ctr">
            <a:spAutoFit/>
          </a:bodyPr>
          <a:lstStyle/>
          <a:p>
            <a:pPr>
              <a:buFont typeface="Arial" pitchFamily="34" charset="0"/>
              <a:buChar char="•"/>
            </a:pPr>
            <a:r>
              <a:rPr lang="es-VE" sz="2400" b="1" dirty="0" smtClean="0">
                <a:solidFill>
                  <a:srgbClr val="FF9900"/>
                </a:solidFill>
                <a:cs typeface="Arial" charset="0"/>
              </a:rPr>
              <a:t>  Repetidores</a:t>
            </a:r>
            <a:endParaRPr lang="es-VE" sz="2400" b="1" dirty="0">
              <a:solidFill>
                <a:srgbClr val="FF9900"/>
              </a:solidFill>
              <a:cs typeface="Arial" charset="0"/>
            </a:endParaRPr>
          </a:p>
          <a:p>
            <a:pPr>
              <a:buFont typeface="Wingdings" pitchFamily="2" charset="2"/>
              <a:buNone/>
            </a:pPr>
            <a:r>
              <a:rPr lang="es-VE" sz="2400" dirty="0"/>
              <a:t>Regenera la señal, doblando la longitud permitida del cable.</a:t>
            </a:r>
          </a:p>
        </p:txBody>
      </p:sp>
      <p:pic>
        <p:nvPicPr>
          <p:cNvPr id="4" name="Picture 7" descr="http://www.mundopc.net/cursos/redes/images/repeater.gif"/>
          <p:cNvPicPr>
            <a:picLocks noChangeAspect="1" noChangeArrowheads="1"/>
          </p:cNvPicPr>
          <p:nvPr/>
        </p:nvPicPr>
        <p:blipFill>
          <a:blip r:embed="rId2" r:link="rId3"/>
          <a:srcRect/>
          <a:stretch>
            <a:fillRect/>
          </a:stretch>
        </p:blipFill>
        <p:spPr bwMode="auto">
          <a:xfrm>
            <a:off x="4714876" y="4143380"/>
            <a:ext cx="3810000" cy="876300"/>
          </a:xfrm>
          <a:prstGeom prst="rect">
            <a:avLst/>
          </a:prstGeom>
          <a:noFill/>
          <a:ln w="9525">
            <a:noFill/>
            <a:miter lim="800000"/>
            <a:headEnd/>
            <a:tailEnd/>
          </a:ln>
        </p:spPr>
      </p:pic>
      <p:pic>
        <p:nvPicPr>
          <p:cNvPr id="5" name="Picture 6" descr="Un repetidor uniendo dos segmentos Ethernet"/>
          <p:cNvPicPr>
            <a:picLocks noChangeAspect="1" noChangeArrowheads="1"/>
          </p:cNvPicPr>
          <p:nvPr/>
        </p:nvPicPr>
        <p:blipFill>
          <a:blip r:embed="rId4" r:link="rId5"/>
          <a:srcRect/>
          <a:stretch>
            <a:fillRect/>
          </a:stretch>
        </p:blipFill>
        <p:spPr bwMode="auto">
          <a:xfrm>
            <a:off x="4714876" y="5191130"/>
            <a:ext cx="3810000" cy="981075"/>
          </a:xfrm>
          <a:prstGeom prst="rect">
            <a:avLst/>
          </a:prstGeom>
          <a:noFill/>
          <a:ln w="9525">
            <a:noFill/>
            <a:miter lim="800000"/>
            <a:headEnd/>
            <a:tailEnd/>
          </a:ln>
        </p:spPr>
      </p:pic>
    </p:spTree>
  </p:cSld>
  <p:clrMapOvr>
    <a:masterClrMapping/>
  </p:clrMapOvr>
  <p:transition>
    <p:cover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23850" y="620713"/>
            <a:ext cx="8459788" cy="2816156"/>
          </a:xfrm>
          <a:prstGeom prst="rect">
            <a:avLst/>
          </a:prstGeom>
          <a:noFill/>
          <a:ln w="9525">
            <a:noFill/>
            <a:miter lim="800000"/>
            <a:headEnd/>
            <a:tailEnd/>
          </a:ln>
        </p:spPr>
        <p:txBody>
          <a:bodyPr anchor="ctr">
            <a:spAutoFit/>
          </a:bodyPr>
          <a:lstStyle/>
          <a:p>
            <a:pPr algn="ctr">
              <a:spcAft>
                <a:spcPts val="1800"/>
              </a:spcAft>
            </a:pPr>
            <a:r>
              <a:rPr lang="es-VE" sz="4000" b="1" dirty="0">
                <a:solidFill>
                  <a:srgbClr val="92D050"/>
                </a:solidFill>
              </a:rPr>
              <a:t>¿Qué es una </a:t>
            </a:r>
            <a:r>
              <a:rPr lang="es-VE" sz="4000" b="1" dirty="0" smtClean="0">
                <a:solidFill>
                  <a:srgbClr val="92D050"/>
                </a:solidFill>
              </a:rPr>
              <a:t>red de computadoras?</a:t>
            </a:r>
          </a:p>
          <a:p>
            <a:r>
              <a:rPr lang="es-VE" sz="2800" dirty="0" smtClean="0"/>
              <a:t>Dos o más computadoras </a:t>
            </a:r>
            <a:r>
              <a:rPr lang="es-VE" sz="2800" dirty="0" smtClean="0">
                <a:latin typeface="+mj-lt"/>
              </a:rPr>
              <a:t>conectadas </a:t>
            </a:r>
            <a:r>
              <a:rPr lang="es-VE" sz="2800" dirty="0" smtClean="0"/>
              <a:t>que comparten información (archivos de datos y programas) y recursos (memoria, unidades de almacenamiento, impresoras…).</a:t>
            </a:r>
          </a:p>
          <a:p>
            <a:endParaRPr lang="es-VE" sz="2400" b="1" dirty="0">
              <a:solidFill>
                <a:srgbClr val="FF9933"/>
              </a:solidFill>
            </a:endParaRPr>
          </a:p>
          <a:p>
            <a:endParaRPr lang="es-VE" sz="1400" dirty="0">
              <a:solidFill>
                <a:srgbClr val="FF9933"/>
              </a:solidFill>
            </a:endParaRPr>
          </a:p>
        </p:txBody>
      </p:sp>
      <p:pic>
        <p:nvPicPr>
          <p:cNvPr id="3" name="Picture 5" descr="usos%20red"/>
          <p:cNvPicPr>
            <a:picLocks noChangeAspect="1" noChangeArrowheads="1"/>
          </p:cNvPicPr>
          <p:nvPr/>
        </p:nvPicPr>
        <p:blipFill>
          <a:blip r:embed="rId2"/>
          <a:srcRect/>
          <a:stretch>
            <a:fillRect/>
          </a:stretch>
        </p:blipFill>
        <p:spPr bwMode="auto">
          <a:xfrm>
            <a:off x="2214546" y="3214686"/>
            <a:ext cx="4464050" cy="3221038"/>
          </a:xfrm>
          <a:prstGeom prst="rect">
            <a:avLst/>
          </a:prstGeom>
          <a:noFill/>
          <a:ln w="9525">
            <a:noFill/>
            <a:miter lim="800000"/>
            <a:headEnd/>
            <a:tailEnd/>
          </a:ln>
        </p:spPr>
      </p:pic>
    </p:spTree>
  </p:cSld>
  <p:clrMapOvr>
    <a:masterClrMapping/>
  </p:clrMapOvr>
  <p:transition>
    <p:cover dir="l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20688"/>
            <a:ext cx="8229600" cy="1143000"/>
          </a:xfrm>
        </p:spPr>
        <p:txBody>
          <a:bodyPr>
            <a:normAutofit/>
          </a:bodyPr>
          <a:lstStyle/>
          <a:p>
            <a:r>
              <a:rPr lang="es-ES" dirty="0" smtClean="0">
                <a:solidFill>
                  <a:srgbClr val="92D050"/>
                </a:solidFill>
              </a:rPr>
              <a:t>Componentes lógicos de una red</a:t>
            </a:r>
            <a:endParaRPr lang="es-VE" dirty="0">
              <a:solidFill>
                <a:srgbClr val="92D050"/>
              </a:solidFill>
            </a:endParaRPr>
          </a:p>
        </p:txBody>
      </p:sp>
      <p:sp>
        <p:nvSpPr>
          <p:cNvPr id="3" name="2 Marcador de contenido"/>
          <p:cNvSpPr>
            <a:spLocks noGrp="1"/>
          </p:cNvSpPr>
          <p:nvPr>
            <p:ph idx="1"/>
          </p:nvPr>
        </p:nvSpPr>
        <p:spPr>
          <a:xfrm>
            <a:off x="1115616" y="2276872"/>
            <a:ext cx="7427168" cy="3412976"/>
          </a:xfrm>
        </p:spPr>
        <p:txBody>
          <a:bodyPr/>
          <a:lstStyle/>
          <a:p>
            <a:r>
              <a:rPr lang="es-ES" dirty="0" smtClean="0"/>
              <a:t>Sistema operativo de red</a:t>
            </a:r>
          </a:p>
          <a:p>
            <a:r>
              <a:rPr lang="es-ES" dirty="0" smtClean="0"/>
              <a:t>Protocolos de comunicación</a:t>
            </a:r>
          </a:p>
          <a:p>
            <a:endParaRPr lang="es-VE" dirty="0"/>
          </a:p>
        </p:txBody>
      </p:sp>
    </p:spTree>
    <p:extLst>
      <p:ext uri="{BB962C8B-B14F-4D97-AF65-F5344CB8AC3E}">
        <p14:creationId xmlns:p14="http://schemas.microsoft.com/office/powerpoint/2010/main" val="4031927601"/>
      </p:ext>
    </p:extLst>
  </p:cSld>
  <p:clrMapOvr>
    <a:masterClrMapping/>
  </p:clrMapOvr>
  <p:transition>
    <p:cover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922114"/>
          </a:xfrm>
        </p:spPr>
        <p:txBody>
          <a:bodyPr>
            <a:normAutofit fontScale="90000"/>
          </a:bodyPr>
          <a:lstStyle/>
          <a:p>
            <a:r>
              <a:rPr lang="es-ES_tradnl" dirty="0" smtClean="0">
                <a:solidFill>
                  <a:srgbClr val="FFFF00"/>
                </a:solidFill>
              </a:rPr>
              <a:t/>
            </a:r>
            <a:br>
              <a:rPr lang="es-ES_tradnl" dirty="0" smtClean="0">
                <a:solidFill>
                  <a:srgbClr val="FFFF00"/>
                </a:solidFill>
              </a:rPr>
            </a:br>
            <a:r>
              <a:rPr lang="es-ES_tradnl" dirty="0" smtClean="0">
                <a:solidFill>
                  <a:srgbClr val="FFFF00"/>
                </a:solidFill>
              </a:rPr>
              <a:t>Sistema operativo </a:t>
            </a:r>
            <a:r>
              <a:rPr lang="es-ES_tradnl" dirty="0">
                <a:solidFill>
                  <a:srgbClr val="FFFF00"/>
                </a:solidFill>
              </a:rPr>
              <a:t>de </a:t>
            </a:r>
            <a:r>
              <a:rPr lang="es-ES_tradnl" dirty="0" smtClean="0">
                <a:solidFill>
                  <a:srgbClr val="FFFF00"/>
                </a:solidFill>
              </a:rPr>
              <a:t>red</a:t>
            </a:r>
            <a:r>
              <a:rPr lang="es-MX" dirty="0">
                <a:solidFill>
                  <a:srgbClr val="FFFF00"/>
                </a:solidFill>
              </a:rPr>
              <a:t/>
            </a:r>
            <a:br>
              <a:rPr lang="es-MX" dirty="0">
                <a:solidFill>
                  <a:srgbClr val="FFFF00"/>
                </a:solidFill>
              </a:rPr>
            </a:br>
            <a:endParaRPr lang="es-VE" dirty="0"/>
          </a:p>
        </p:txBody>
      </p:sp>
      <p:sp>
        <p:nvSpPr>
          <p:cNvPr id="3" name="2 Marcador de contenido"/>
          <p:cNvSpPr>
            <a:spLocks noGrp="1"/>
          </p:cNvSpPr>
          <p:nvPr>
            <p:ph idx="1"/>
          </p:nvPr>
        </p:nvSpPr>
        <p:spPr>
          <a:xfrm>
            <a:off x="467544" y="1268760"/>
            <a:ext cx="8229600" cy="5328592"/>
          </a:xfrm>
        </p:spPr>
        <p:txBody>
          <a:bodyPr>
            <a:normAutofit fontScale="92500"/>
          </a:bodyPr>
          <a:lstStyle/>
          <a:p>
            <a:pPr marL="0" indent="0">
              <a:buNone/>
            </a:pPr>
            <a:r>
              <a:rPr lang="es-VE" sz="2800" dirty="0" smtClean="0"/>
              <a:t>Es </a:t>
            </a:r>
            <a:r>
              <a:rPr lang="es-VE" sz="2800" dirty="0"/>
              <a:t>un </a:t>
            </a:r>
            <a:r>
              <a:rPr lang="es-VE" sz="2800" dirty="0" smtClean="0"/>
              <a:t>software que </a:t>
            </a:r>
            <a:r>
              <a:rPr lang="es-VE" sz="2800" dirty="0"/>
              <a:t>permite la interconexión de </a:t>
            </a:r>
            <a:r>
              <a:rPr lang="es-VE" sz="2800" dirty="0" smtClean="0"/>
              <a:t>computadoras para </a:t>
            </a:r>
            <a:r>
              <a:rPr lang="es-VE" sz="2800" dirty="0"/>
              <a:t>tener el poder de acceder a los </a:t>
            </a:r>
            <a:r>
              <a:rPr lang="es-VE" sz="2800" dirty="0" smtClean="0"/>
              <a:t>servicios y recursos que ofrece una red.  Permite la comunicación entre los diferentes equipos que componen la red.</a:t>
            </a:r>
          </a:p>
          <a:p>
            <a:pPr marL="0" indent="0">
              <a:buNone/>
            </a:pPr>
            <a:endParaRPr lang="es-VE" sz="2800" dirty="0"/>
          </a:p>
          <a:p>
            <a:pPr marL="0" indent="0">
              <a:buNone/>
            </a:pPr>
            <a:r>
              <a:rPr lang="es-VE" sz="2800" dirty="0" smtClean="0"/>
              <a:t>Ejemplos de sistemas  operativos de </a:t>
            </a:r>
            <a:r>
              <a:rPr lang="es-VE" sz="2800" dirty="0"/>
              <a:t>red:  </a:t>
            </a:r>
            <a:r>
              <a:rPr lang="es-VE" sz="2800" b="1" dirty="0" err="1">
                <a:solidFill>
                  <a:srgbClr val="92D050"/>
                </a:solidFill>
              </a:rPr>
              <a:t>LANtastic</a:t>
            </a:r>
            <a:r>
              <a:rPr lang="es-VE" sz="2800" dirty="0"/>
              <a:t> de </a:t>
            </a:r>
            <a:r>
              <a:rPr lang="es-VE" sz="2800" dirty="0" err="1"/>
              <a:t>Artisoft</a:t>
            </a:r>
            <a:r>
              <a:rPr lang="es-VE" sz="2800" dirty="0"/>
              <a:t>, </a:t>
            </a:r>
            <a:r>
              <a:rPr lang="es-VE" sz="2800" b="1" dirty="0" err="1">
                <a:solidFill>
                  <a:srgbClr val="92D050"/>
                </a:solidFill>
              </a:rPr>
              <a:t>Banyan</a:t>
            </a:r>
            <a:r>
              <a:rPr lang="es-VE" sz="2800" b="1" dirty="0">
                <a:solidFill>
                  <a:srgbClr val="92D050"/>
                </a:solidFill>
              </a:rPr>
              <a:t> VINES</a:t>
            </a:r>
            <a:r>
              <a:rPr lang="es-VE" sz="2800" dirty="0"/>
              <a:t>, </a:t>
            </a:r>
            <a:r>
              <a:rPr lang="es-VE" sz="2800" b="1" dirty="0">
                <a:solidFill>
                  <a:srgbClr val="92D050"/>
                </a:solidFill>
              </a:rPr>
              <a:t>NetWare</a:t>
            </a:r>
            <a:r>
              <a:rPr lang="es-VE" sz="2800" dirty="0"/>
              <a:t> de Novell y </a:t>
            </a:r>
            <a:r>
              <a:rPr lang="es-VE" sz="2800" b="1" dirty="0">
                <a:solidFill>
                  <a:srgbClr val="92D050"/>
                </a:solidFill>
              </a:rPr>
              <a:t>LAN Manager</a:t>
            </a:r>
            <a:r>
              <a:rPr lang="es-VE" sz="2800" dirty="0"/>
              <a:t> de </a:t>
            </a:r>
            <a:r>
              <a:rPr lang="es-VE" sz="2800" dirty="0" smtClean="0"/>
              <a:t>Microsoft  (todos </a:t>
            </a:r>
            <a:r>
              <a:rPr lang="es-VE" sz="2800" dirty="0" err="1" smtClean="0"/>
              <a:t>pr’acticamente</a:t>
            </a:r>
            <a:r>
              <a:rPr lang="es-VE" sz="2800" dirty="0" smtClean="0"/>
              <a:t> en desuso).  </a:t>
            </a:r>
          </a:p>
          <a:p>
            <a:pPr marL="0" indent="0">
              <a:buNone/>
            </a:pPr>
            <a:endParaRPr lang="es-VE" sz="2800" dirty="0"/>
          </a:p>
          <a:p>
            <a:pPr marL="0" indent="0">
              <a:buNone/>
            </a:pPr>
            <a:r>
              <a:rPr lang="es-VE" sz="2800" dirty="0" smtClean="0"/>
              <a:t>Los SO actuales (ej. Windows, Linux, SO de Apple) tienen software de red incorporado.</a:t>
            </a:r>
          </a:p>
          <a:p>
            <a:pPr marL="0" indent="0">
              <a:buNone/>
            </a:pPr>
            <a:endParaRPr lang="es-VE" sz="2800" dirty="0"/>
          </a:p>
        </p:txBody>
      </p:sp>
    </p:spTree>
    <p:extLst>
      <p:ext uri="{BB962C8B-B14F-4D97-AF65-F5344CB8AC3E}">
        <p14:creationId xmlns:p14="http://schemas.microsoft.com/office/powerpoint/2010/main" val="3221113171"/>
      </p:ext>
    </p:extLst>
  </p:cSld>
  <p:clrMapOvr>
    <a:masterClrMapping/>
  </p:clrMapOvr>
  <p:transition>
    <p:cover dir="l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2643174" y="142852"/>
            <a:ext cx="3571940" cy="646331"/>
          </a:xfrm>
          <a:prstGeom prst="rect">
            <a:avLst/>
          </a:prstGeom>
          <a:noFill/>
          <a:ln w="9525">
            <a:noFill/>
            <a:miter lim="800000"/>
            <a:headEnd/>
            <a:tailEnd/>
          </a:ln>
        </p:spPr>
        <p:txBody>
          <a:bodyPr wrap="none">
            <a:spAutoFit/>
          </a:bodyPr>
          <a:lstStyle/>
          <a:p>
            <a:r>
              <a:rPr lang="es-ES_tradnl" sz="3600" dirty="0">
                <a:solidFill>
                  <a:srgbClr val="FFFF00"/>
                </a:solidFill>
              </a:rPr>
              <a:t>Protocolos de Red</a:t>
            </a:r>
            <a:endParaRPr lang="es-MX" sz="3600" dirty="0">
              <a:solidFill>
                <a:srgbClr val="FFFF00"/>
              </a:solidFill>
            </a:endParaRPr>
          </a:p>
        </p:txBody>
      </p:sp>
      <p:sp>
        <p:nvSpPr>
          <p:cNvPr id="3" name="Rectangle 10"/>
          <p:cNvSpPr>
            <a:spLocks noChangeArrowheads="1"/>
          </p:cNvSpPr>
          <p:nvPr/>
        </p:nvSpPr>
        <p:spPr bwMode="auto">
          <a:xfrm>
            <a:off x="396875" y="1210707"/>
            <a:ext cx="8747125" cy="5632311"/>
          </a:xfrm>
          <a:prstGeom prst="rect">
            <a:avLst/>
          </a:prstGeom>
          <a:noFill/>
          <a:ln w="9525">
            <a:noFill/>
            <a:miter lim="800000"/>
            <a:headEnd/>
            <a:tailEnd/>
          </a:ln>
        </p:spPr>
        <p:txBody>
          <a:bodyPr anchor="ctr">
            <a:spAutoFit/>
          </a:bodyPr>
          <a:lstStyle/>
          <a:p>
            <a:r>
              <a:rPr lang="es-MX" sz="2400" dirty="0"/>
              <a:t>Un protocolo de red es un conjunto de normas que </a:t>
            </a:r>
            <a:r>
              <a:rPr lang="es-MX" sz="2400" dirty="0" smtClean="0"/>
              <a:t>permiten que los computadores conectados a una red puedan comunicarse.</a:t>
            </a:r>
          </a:p>
          <a:p>
            <a:endParaRPr lang="es-MX" sz="2400" dirty="0" smtClean="0"/>
          </a:p>
          <a:p>
            <a:r>
              <a:rPr lang="es-MX" sz="2400" dirty="0" smtClean="0"/>
              <a:t>Los protocolos establecen:</a:t>
            </a:r>
          </a:p>
          <a:p>
            <a:pPr>
              <a:buFont typeface="Arial" pitchFamily="34" charset="0"/>
              <a:buChar char="•"/>
            </a:pPr>
            <a:r>
              <a:rPr lang="es-MX" sz="2400" dirty="0" smtClean="0"/>
              <a:t> Método </a:t>
            </a:r>
            <a:r>
              <a:rPr lang="es-MX" sz="2400" dirty="0"/>
              <a:t>para enviar y recibir </a:t>
            </a:r>
            <a:r>
              <a:rPr lang="es-MX" sz="2400" dirty="0" smtClean="0"/>
              <a:t>datos.</a:t>
            </a:r>
            <a:endParaRPr lang="es-MX" sz="2400" dirty="0"/>
          </a:p>
          <a:p>
            <a:pPr>
              <a:buFont typeface="Arial" pitchFamily="34" charset="0"/>
              <a:buChar char="•"/>
            </a:pPr>
            <a:r>
              <a:rPr lang="es-MX" sz="2400" dirty="0" smtClean="0"/>
              <a:t> Cómo </a:t>
            </a:r>
            <a:r>
              <a:rPr lang="es-MX" sz="2400" dirty="0"/>
              <a:t>se empacan los mensajes para su transmisión</a:t>
            </a:r>
          </a:p>
          <a:p>
            <a:pPr>
              <a:buFont typeface="Arial" pitchFamily="34" charset="0"/>
              <a:buChar char="•"/>
            </a:pPr>
            <a:r>
              <a:rPr lang="es-MX" sz="2400" dirty="0" smtClean="0"/>
              <a:t> Cómo </a:t>
            </a:r>
            <a:r>
              <a:rPr lang="es-MX" sz="2400" dirty="0"/>
              <a:t>se </a:t>
            </a:r>
            <a:r>
              <a:rPr lang="es-MX" sz="2400" dirty="0" err="1"/>
              <a:t>enrutan</a:t>
            </a:r>
            <a:r>
              <a:rPr lang="es-MX" sz="2400" dirty="0"/>
              <a:t> los mensajes a través de la red</a:t>
            </a:r>
          </a:p>
          <a:p>
            <a:pPr>
              <a:buFont typeface="Arial" pitchFamily="34" charset="0"/>
              <a:buChar char="•"/>
            </a:pPr>
            <a:r>
              <a:rPr lang="es-MX" sz="2400" dirty="0" smtClean="0"/>
              <a:t> Procedimientos </a:t>
            </a:r>
            <a:r>
              <a:rPr lang="es-MX" sz="2400" dirty="0"/>
              <a:t>de seguridad</a:t>
            </a:r>
          </a:p>
          <a:p>
            <a:pPr>
              <a:buFont typeface="Arial" pitchFamily="34" charset="0"/>
              <a:buChar char="•"/>
            </a:pPr>
            <a:r>
              <a:rPr lang="es-MX" sz="2400" dirty="0" smtClean="0"/>
              <a:t> Forma </a:t>
            </a:r>
            <a:r>
              <a:rPr lang="es-MX" sz="2400" dirty="0"/>
              <a:t>en que se despliegan los </a:t>
            </a:r>
            <a:r>
              <a:rPr lang="es-MX" sz="2400" dirty="0" smtClean="0"/>
              <a:t>mensajes</a:t>
            </a:r>
          </a:p>
          <a:p>
            <a:pPr>
              <a:buFont typeface="Arial" pitchFamily="34" charset="0"/>
              <a:buChar char="•"/>
            </a:pPr>
            <a:endParaRPr lang="es-MX" sz="2400" dirty="0" smtClean="0"/>
          </a:p>
          <a:p>
            <a:r>
              <a:rPr lang="es-MX" sz="2400" dirty="0" smtClean="0"/>
              <a:t>Ejemplos:</a:t>
            </a:r>
          </a:p>
          <a:p>
            <a:r>
              <a:rPr lang="es-MX" sz="2400" dirty="0" smtClean="0"/>
              <a:t>                  TCP/IP</a:t>
            </a:r>
          </a:p>
          <a:p>
            <a:r>
              <a:rPr lang="es-MX" sz="2400" dirty="0" smtClean="0"/>
              <a:t>    	     FTP</a:t>
            </a:r>
          </a:p>
          <a:p>
            <a:r>
              <a:rPr lang="es-MX" sz="2400" dirty="0" smtClean="0"/>
              <a:t>    	    </a:t>
            </a:r>
            <a:r>
              <a:rPr lang="es-MX" sz="2400" dirty="0" smtClean="0"/>
              <a:t> HTTP</a:t>
            </a:r>
            <a:endParaRPr lang="es-MX" sz="2400" dirty="0" smtClean="0"/>
          </a:p>
          <a:p>
            <a:r>
              <a:rPr lang="es-MX" sz="2400" dirty="0" smtClean="0"/>
              <a:t>                  </a:t>
            </a:r>
            <a:endParaRPr lang="es-MX" sz="2400" dirty="0"/>
          </a:p>
        </p:txBody>
      </p:sp>
    </p:spTree>
  </p:cSld>
  <p:clrMapOvr>
    <a:masterClrMapping/>
  </p:clrMapOvr>
  <p:transition>
    <p:cover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VE" b="1" dirty="0" smtClean="0">
                <a:solidFill>
                  <a:srgbClr val="92D050"/>
                </a:solidFill>
              </a:rPr>
              <a:t>Beneficios de una red</a:t>
            </a:r>
            <a:r>
              <a:rPr lang="es-VE" b="1" dirty="0" smtClean="0">
                <a:solidFill>
                  <a:srgbClr val="FF9933"/>
                </a:solidFill>
              </a:rPr>
              <a:t/>
            </a:r>
            <a:br>
              <a:rPr lang="es-VE" b="1" dirty="0" smtClean="0">
                <a:solidFill>
                  <a:srgbClr val="FF9933"/>
                </a:solidFill>
              </a:rPr>
            </a:br>
            <a:endParaRPr lang="en-US" dirty="0"/>
          </a:p>
        </p:txBody>
      </p:sp>
      <p:sp>
        <p:nvSpPr>
          <p:cNvPr id="3" name="2 Marcador de contenido"/>
          <p:cNvSpPr>
            <a:spLocks noGrp="1"/>
          </p:cNvSpPr>
          <p:nvPr>
            <p:ph idx="1"/>
          </p:nvPr>
        </p:nvSpPr>
        <p:spPr>
          <a:xfrm>
            <a:off x="571472" y="1071546"/>
            <a:ext cx="5472122" cy="3571900"/>
          </a:xfrm>
        </p:spPr>
        <p:txBody>
          <a:bodyPr>
            <a:normAutofit/>
          </a:bodyPr>
          <a:lstStyle/>
          <a:p>
            <a:pPr>
              <a:buNone/>
            </a:pPr>
            <a:r>
              <a:rPr lang="en-US" dirty="0" smtClean="0"/>
              <a:t>La </a:t>
            </a:r>
            <a:r>
              <a:rPr lang="en-US" dirty="0" err="1" smtClean="0"/>
              <a:t>conexión</a:t>
            </a:r>
            <a:r>
              <a:rPr lang="en-US" dirty="0" smtClean="0"/>
              <a:t> en red </a:t>
            </a:r>
            <a:r>
              <a:rPr lang="en-US" dirty="0" err="1" smtClean="0"/>
              <a:t>permite</a:t>
            </a:r>
            <a:r>
              <a:rPr lang="en-US" dirty="0" smtClean="0"/>
              <a:t>:</a:t>
            </a:r>
          </a:p>
          <a:p>
            <a:pPr>
              <a:buNone/>
            </a:pPr>
            <a:endParaRPr lang="en-US" dirty="0" smtClean="0"/>
          </a:p>
          <a:p>
            <a:r>
              <a:rPr lang="en-US" sz="2800" dirty="0" err="1" smtClean="0"/>
              <a:t>Compartir</a:t>
            </a:r>
            <a:r>
              <a:rPr lang="en-US" sz="2800" dirty="0" smtClean="0"/>
              <a:t> </a:t>
            </a:r>
            <a:r>
              <a:rPr lang="en-US" sz="2800" dirty="0" err="1" smtClean="0"/>
              <a:t>dispositivos</a:t>
            </a:r>
            <a:r>
              <a:rPr lang="en-US" sz="2800" dirty="0" smtClean="0"/>
              <a:t>.</a:t>
            </a:r>
          </a:p>
          <a:p>
            <a:r>
              <a:rPr lang="en-US" sz="2800" dirty="0" err="1" smtClean="0"/>
              <a:t>Compartir</a:t>
            </a:r>
            <a:r>
              <a:rPr lang="en-US" sz="2800" dirty="0" smtClean="0"/>
              <a:t> </a:t>
            </a:r>
            <a:r>
              <a:rPr lang="en-US" sz="2800" dirty="0" err="1" smtClean="0"/>
              <a:t>archivos</a:t>
            </a:r>
            <a:r>
              <a:rPr lang="en-US" sz="2800" dirty="0" smtClean="0"/>
              <a:t>, bases de </a:t>
            </a:r>
            <a:r>
              <a:rPr lang="en-US" sz="2800" dirty="0" err="1" smtClean="0"/>
              <a:t>datos</a:t>
            </a:r>
            <a:r>
              <a:rPr lang="en-US" sz="2800" dirty="0" smtClean="0"/>
              <a:t>, </a:t>
            </a:r>
            <a:r>
              <a:rPr lang="en-US" sz="2800" dirty="0" err="1" smtClean="0"/>
              <a:t>programas</a:t>
            </a:r>
            <a:r>
              <a:rPr lang="en-US" sz="2800" dirty="0" smtClean="0"/>
              <a:t>. </a:t>
            </a:r>
          </a:p>
          <a:p>
            <a:r>
              <a:rPr lang="en-US" sz="2800" dirty="0" err="1" smtClean="0"/>
              <a:t>Gestionar</a:t>
            </a:r>
            <a:r>
              <a:rPr lang="en-US" sz="2800" dirty="0" smtClean="0"/>
              <a:t> </a:t>
            </a:r>
            <a:r>
              <a:rPr lang="en-US" sz="2800" dirty="0" err="1" smtClean="0"/>
              <a:t>efizcamente</a:t>
            </a:r>
            <a:r>
              <a:rPr lang="en-US" sz="2800" dirty="0" smtClean="0"/>
              <a:t> la </a:t>
            </a:r>
            <a:r>
              <a:rPr lang="en-US" sz="2800" dirty="0" err="1" smtClean="0"/>
              <a:t>seguridad</a:t>
            </a:r>
            <a:r>
              <a:rPr lang="en-US" sz="2800" dirty="0" smtClean="0"/>
              <a:t> de los </a:t>
            </a:r>
            <a:r>
              <a:rPr lang="en-US" sz="2800" dirty="0" err="1" smtClean="0"/>
              <a:t>equipos</a:t>
            </a:r>
            <a:r>
              <a:rPr lang="en-US" sz="2800" dirty="0" smtClean="0"/>
              <a:t>.</a:t>
            </a:r>
          </a:p>
        </p:txBody>
      </p:sp>
      <p:pic>
        <p:nvPicPr>
          <p:cNvPr id="2050" name="Picture 2" descr="http://4.bp.blogspot.com/-aG4-B4SL4DU/UI8VYI4PxlI/AAAAAAAAAGY/jS2kUm0XHBE/s1600/red.jpg"/>
          <p:cNvPicPr>
            <a:picLocks noChangeAspect="1" noChangeArrowheads="1"/>
          </p:cNvPicPr>
          <p:nvPr/>
        </p:nvPicPr>
        <p:blipFill>
          <a:blip r:embed="rId2"/>
          <a:srcRect/>
          <a:stretch>
            <a:fillRect/>
          </a:stretch>
        </p:blipFill>
        <p:spPr bwMode="auto">
          <a:xfrm>
            <a:off x="5572132" y="1714488"/>
            <a:ext cx="3214678" cy="2515486"/>
          </a:xfrm>
          <a:prstGeom prst="rect">
            <a:avLst/>
          </a:prstGeom>
          <a:noFill/>
        </p:spPr>
      </p:pic>
      <p:sp>
        <p:nvSpPr>
          <p:cNvPr id="5" name="4 Rectángulo"/>
          <p:cNvSpPr/>
          <p:nvPr/>
        </p:nvSpPr>
        <p:spPr>
          <a:xfrm>
            <a:off x="571472" y="4643446"/>
            <a:ext cx="8358246" cy="1815882"/>
          </a:xfrm>
          <a:prstGeom prst="rect">
            <a:avLst/>
          </a:prstGeom>
        </p:spPr>
        <p:txBody>
          <a:bodyPr wrap="square">
            <a:spAutoFit/>
          </a:bodyPr>
          <a:lstStyle/>
          <a:p>
            <a:pPr marL="265113" indent="-265113">
              <a:buFont typeface="Arial" pitchFamily="34" charset="0"/>
              <a:buChar char="•"/>
            </a:pPr>
            <a:r>
              <a:rPr lang="en-US" sz="2800" dirty="0" err="1" smtClean="0"/>
              <a:t>Realizar</a:t>
            </a:r>
            <a:r>
              <a:rPr lang="en-US" sz="2800" dirty="0" smtClean="0"/>
              <a:t> </a:t>
            </a:r>
            <a:r>
              <a:rPr lang="en-US" sz="2800" dirty="0" err="1" smtClean="0"/>
              <a:t>copias</a:t>
            </a:r>
            <a:r>
              <a:rPr lang="en-US" sz="2800" dirty="0" smtClean="0"/>
              <a:t> de </a:t>
            </a:r>
            <a:r>
              <a:rPr lang="en-US" sz="2800" dirty="0" err="1" smtClean="0"/>
              <a:t>seguridad</a:t>
            </a:r>
            <a:r>
              <a:rPr lang="en-US" sz="2800" dirty="0" smtClean="0"/>
              <a:t> de la </a:t>
            </a:r>
            <a:r>
              <a:rPr lang="en-US" sz="2800" dirty="0" err="1" smtClean="0"/>
              <a:t>información</a:t>
            </a:r>
            <a:r>
              <a:rPr lang="en-US" sz="2800" dirty="0" smtClean="0"/>
              <a:t> de </a:t>
            </a:r>
            <a:r>
              <a:rPr lang="en-US" sz="2800" dirty="0" err="1" smtClean="0"/>
              <a:t>manera</a:t>
            </a:r>
            <a:r>
              <a:rPr lang="en-US" sz="2800" dirty="0" smtClean="0"/>
              <a:t> </a:t>
            </a:r>
            <a:r>
              <a:rPr lang="en-US" sz="2800" dirty="0" err="1" smtClean="0"/>
              <a:t>centralizada</a:t>
            </a:r>
            <a:r>
              <a:rPr lang="en-US" sz="2800" dirty="0" smtClean="0"/>
              <a:t>.</a:t>
            </a:r>
          </a:p>
          <a:p>
            <a:pPr marL="265113" indent="-265113">
              <a:buFont typeface="Arial" pitchFamily="34" charset="0"/>
              <a:buChar char="•"/>
            </a:pPr>
            <a:r>
              <a:rPr lang="en-US" sz="2800" dirty="0" err="1" smtClean="0"/>
              <a:t>Comunicación</a:t>
            </a:r>
            <a:r>
              <a:rPr lang="en-US" sz="2800" dirty="0" smtClean="0"/>
              <a:t> </a:t>
            </a:r>
            <a:r>
              <a:rPr lang="en-US" sz="2800" dirty="0" err="1" smtClean="0"/>
              <a:t>rápida</a:t>
            </a:r>
            <a:r>
              <a:rPr lang="en-US" sz="2800" dirty="0" smtClean="0"/>
              <a:t> entre </a:t>
            </a:r>
            <a:r>
              <a:rPr lang="en-US" sz="2800" dirty="0" err="1" smtClean="0"/>
              <a:t>usuarios</a:t>
            </a:r>
            <a:r>
              <a:rPr lang="en-US" sz="2800" dirty="0" smtClean="0"/>
              <a:t> (</a:t>
            </a:r>
            <a:r>
              <a:rPr lang="en-US" sz="2800" dirty="0" err="1" smtClean="0"/>
              <a:t>correo</a:t>
            </a:r>
            <a:r>
              <a:rPr lang="en-US" sz="2800" dirty="0" smtClean="0"/>
              <a:t> </a:t>
            </a:r>
            <a:r>
              <a:rPr lang="en-US" sz="2800" dirty="0" err="1" smtClean="0"/>
              <a:t>electronico</a:t>
            </a:r>
            <a:r>
              <a:rPr lang="en-US" sz="2800" dirty="0" smtClean="0"/>
              <a:t>, chats, …)</a:t>
            </a:r>
            <a:endParaRPr lang="en-US" sz="2800" dirty="0"/>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275680" y="571480"/>
            <a:ext cx="8485227" cy="5643601"/>
          </a:xfrm>
          <a:prstGeom prst="rect">
            <a:avLst/>
          </a:prstGeom>
          <a:noFill/>
          <a:ln w="9525">
            <a:noFill/>
            <a:miter lim="800000"/>
            <a:headEnd/>
            <a:tailEnd/>
          </a:ln>
          <a:effectLst/>
        </p:spPr>
      </p:pic>
      <p:sp>
        <p:nvSpPr>
          <p:cNvPr id="3" name="2 Rectángulo"/>
          <p:cNvSpPr/>
          <p:nvPr/>
        </p:nvSpPr>
        <p:spPr>
          <a:xfrm>
            <a:off x="214282" y="6286520"/>
            <a:ext cx="8358246" cy="369332"/>
          </a:xfrm>
          <a:prstGeom prst="rect">
            <a:avLst/>
          </a:prstGeom>
        </p:spPr>
        <p:txBody>
          <a:bodyPr wrap="square">
            <a:spAutoFit/>
          </a:bodyPr>
          <a:lstStyle/>
          <a:p>
            <a:r>
              <a:rPr lang="en-US" dirty="0" err="1" smtClean="0"/>
              <a:t>Fuente</a:t>
            </a:r>
            <a:r>
              <a:rPr lang="en-US" dirty="0" smtClean="0"/>
              <a:t>: www.educarm.es/templates/portal/ficheros/.../22/</a:t>
            </a:r>
            <a:r>
              <a:rPr lang="en-US" b="1" dirty="0" smtClean="0"/>
              <a:t>redes</a:t>
            </a:r>
            <a:r>
              <a:rPr lang="en-US" dirty="0" smtClean="0"/>
              <a:t>_</a:t>
            </a:r>
            <a:r>
              <a:rPr lang="en-US" b="1" dirty="0" smtClean="0"/>
              <a:t>pablo</a:t>
            </a:r>
            <a:r>
              <a:rPr lang="en-US" dirty="0" smtClean="0"/>
              <a:t>.ppt</a:t>
            </a:r>
            <a:endParaRPr lang="en-US" dirty="0"/>
          </a:p>
        </p:txBody>
      </p:sp>
    </p:spTree>
  </p:cSld>
  <p:clrMapOvr>
    <a:masterClrMapping/>
  </p:clrMapOvr>
  <p:transition>
    <p:cover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77825" y="404813"/>
            <a:ext cx="8454559" cy="1200329"/>
          </a:xfrm>
          <a:prstGeom prst="rect">
            <a:avLst/>
          </a:prstGeom>
          <a:noFill/>
          <a:ln w="9525">
            <a:noFill/>
            <a:miter lim="800000"/>
            <a:headEnd/>
            <a:tailEnd/>
          </a:ln>
        </p:spPr>
        <p:txBody>
          <a:bodyPr wrap="none">
            <a:spAutoFit/>
          </a:bodyPr>
          <a:lstStyle/>
          <a:p>
            <a:r>
              <a:rPr lang="es-VE" sz="3600" b="1" dirty="0">
                <a:solidFill>
                  <a:srgbClr val="92D050"/>
                </a:solidFill>
              </a:rPr>
              <a:t>Tipos de redes de acuerdo a su distribución</a:t>
            </a:r>
          </a:p>
          <a:p>
            <a:r>
              <a:rPr lang="es-VE" sz="3600" b="1" dirty="0">
                <a:solidFill>
                  <a:srgbClr val="92D050"/>
                </a:solidFill>
              </a:rPr>
              <a:t> geográfica</a:t>
            </a:r>
            <a:endParaRPr lang="es-MX" sz="3600" b="1" dirty="0">
              <a:solidFill>
                <a:srgbClr val="92D050"/>
              </a:solidFill>
            </a:endParaRPr>
          </a:p>
        </p:txBody>
      </p:sp>
      <p:sp>
        <p:nvSpPr>
          <p:cNvPr id="3" name="Rectangle 3"/>
          <p:cNvSpPr>
            <a:spLocks noChangeArrowheads="1"/>
          </p:cNvSpPr>
          <p:nvPr/>
        </p:nvSpPr>
        <p:spPr bwMode="auto">
          <a:xfrm>
            <a:off x="500034" y="1857365"/>
            <a:ext cx="4824412" cy="4118050"/>
          </a:xfrm>
          <a:prstGeom prst="rect">
            <a:avLst/>
          </a:prstGeom>
          <a:noFill/>
          <a:ln w="9525">
            <a:noFill/>
            <a:miter lim="800000"/>
            <a:headEnd/>
            <a:tailEnd/>
          </a:ln>
        </p:spPr>
        <p:txBody>
          <a:bodyPr wrap="square">
            <a:spAutoFit/>
          </a:bodyPr>
          <a:lstStyle/>
          <a:p>
            <a:pPr>
              <a:spcBef>
                <a:spcPct val="30000"/>
              </a:spcBef>
              <a:buFontTx/>
              <a:buChar char="•"/>
            </a:pPr>
            <a:r>
              <a:rPr lang="en-US" sz="2400" b="1" dirty="0">
                <a:solidFill>
                  <a:srgbClr val="FFFF00"/>
                </a:solidFill>
              </a:rPr>
              <a:t>Red de </a:t>
            </a:r>
            <a:r>
              <a:rPr lang="en-US" sz="2400" b="1" dirty="0" err="1">
                <a:solidFill>
                  <a:srgbClr val="FFFF00"/>
                </a:solidFill>
              </a:rPr>
              <a:t>área</a:t>
            </a:r>
            <a:r>
              <a:rPr lang="en-US" sz="2400" b="1" dirty="0">
                <a:solidFill>
                  <a:srgbClr val="FFFF00"/>
                </a:solidFill>
              </a:rPr>
              <a:t> local : Local Area Network (LAN) </a:t>
            </a:r>
          </a:p>
          <a:p>
            <a:pPr>
              <a:spcBef>
                <a:spcPct val="30000"/>
              </a:spcBef>
            </a:pPr>
            <a:r>
              <a:rPr lang="en-US" sz="2400" dirty="0" err="1"/>
              <a:t>Conecta</a:t>
            </a:r>
            <a:r>
              <a:rPr lang="en-US" sz="2400" dirty="0"/>
              <a:t> </a:t>
            </a:r>
            <a:r>
              <a:rPr lang="en-US" sz="2400" dirty="0" err="1"/>
              <a:t>computadoras</a:t>
            </a:r>
            <a:r>
              <a:rPr lang="en-US" sz="2400" dirty="0"/>
              <a:t> </a:t>
            </a:r>
            <a:r>
              <a:rPr lang="en-US" sz="2400" dirty="0" err="1"/>
              <a:t>que</a:t>
            </a:r>
            <a:r>
              <a:rPr lang="en-US" sz="2400" dirty="0"/>
              <a:t> </a:t>
            </a:r>
            <a:r>
              <a:rPr lang="en-US" sz="2400" dirty="0" err="1"/>
              <a:t>están</a:t>
            </a:r>
            <a:r>
              <a:rPr lang="en-US" sz="2400" dirty="0"/>
              <a:t> </a:t>
            </a:r>
            <a:r>
              <a:rPr lang="en-US" sz="2400" dirty="0" err="1"/>
              <a:t>ubicadas</a:t>
            </a:r>
            <a:r>
              <a:rPr lang="en-US" sz="2400" dirty="0"/>
              <a:t> </a:t>
            </a:r>
            <a:r>
              <a:rPr lang="en-US" sz="2400" dirty="0" err="1"/>
              <a:t>cerca</a:t>
            </a:r>
            <a:r>
              <a:rPr lang="en-US" sz="2400" dirty="0"/>
              <a:t> </a:t>
            </a:r>
            <a:r>
              <a:rPr lang="en-US" sz="2400" dirty="0" err="1"/>
              <a:t>una</a:t>
            </a:r>
            <a:r>
              <a:rPr lang="en-US" sz="2400" dirty="0"/>
              <a:t> de la </a:t>
            </a:r>
            <a:r>
              <a:rPr lang="en-US" sz="2400" dirty="0" err="1"/>
              <a:t>otra</a:t>
            </a:r>
            <a:r>
              <a:rPr lang="en-US" sz="2400" dirty="0"/>
              <a:t> (en el </a:t>
            </a:r>
            <a:r>
              <a:rPr lang="en-US" sz="2400" dirty="0" err="1"/>
              <a:t>mismo</a:t>
            </a:r>
            <a:r>
              <a:rPr lang="en-US" sz="2400" dirty="0"/>
              <a:t> </a:t>
            </a:r>
            <a:r>
              <a:rPr lang="en-US" sz="2400" dirty="0" err="1"/>
              <a:t>edificio</a:t>
            </a:r>
            <a:r>
              <a:rPr lang="en-US" sz="2400" dirty="0"/>
              <a:t>, en el </a:t>
            </a:r>
            <a:r>
              <a:rPr lang="en-US" sz="2400" dirty="0" err="1"/>
              <a:t>mismo</a:t>
            </a:r>
            <a:r>
              <a:rPr lang="en-US" sz="2400" dirty="0"/>
              <a:t> </a:t>
            </a:r>
            <a:r>
              <a:rPr lang="en-US" sz="2400" dirty="0" err="1"/>
              <a:t>departamento</a:t>
            </a:r>
            <a:r>
              <a:rPr lang="en-US" sz="2400" dirty="0" smtClean="0"/>
              <a:t>,…).</a:t>
            </a:r>
          </a:p>
          <a:p>
            <a:pPr>
              <a:spcBef>
                <a:spcPct val="30000"/>
              </a:spcBef>
            </a:pPr>
            <a:r>
              <a:rPr lang="es-ES" sz="2400" dirty="0" smtClean="0"/>
              <a:t>Su </a:t>
            </a:r>
            <a:r>
              <a:rPr lang="es-ES" sz="2400" dirty="0" smtClean="0"/>
              <a:t>aplicación más extendida es la interconexión de computadoras en oficinas, fábricas, etc.</a:t>
            </a:r>
            <a:endParaRPr lang="en-US" sz="2400" dirty="0"/>
          </a:p>
          <a:p>
            <a:pPr>
              <a:spcBef>
                <a:spcPct val="30000"/>
              </a:spcBef>
            </a:pPr>
            <a:endParaRPr lang="en-US" sz="2400" dirty="0"/>
          </a:p>
        </p:txBody>
      </p:sp>
      <p:pic>
        <p:nvPicPr>
          <p:cNvPr id="18434" name="Picture 2" descr="https://encrypted-tbn1.gstatic.com/images?q=tbn:ANd9GcRnWxbQExa2OqRQgt8Da1sxkbRwckBNcYhTIYtD6WaG7IHPu0NJ"/>
          <p:cNvPicPr>
            <a:picLocks noChangeAspect="1" noChangeArrowheads="1"/>
          </p:cNvPicPr>
          <p:nvPr/>
        </p:nvPicPr>
        <p:blipFill>
          <a:blip r:embed="rId2"/>
          <a:srcRect/>
          <a:stretch>
            <a:fillRect/>
          </a:stretch>
        </p:blipFill>
        <p:spPr bwMode="auto">
          <a:xfrm>
            <a:off x="5429256" y="1500174"/>
            <a:ext cx="3362325" cy="2343151"/>
          </a:xfrm>
          <a:prstGeom prst="rect">
            <a:avLst/>
          </a:prstGeom>
          <a:noFill/>
        </p:spPr>
      </p:pic>
      <p:pic>
        <p:nvPicPr>
          <p:cNvPr id="18436" name="Picture 4" descr="http://4.bp.blogspot.com/_RsEUOqC9wJc/TMF-KHdoB8I/AAAAAAAAAAU/o81ZlXCjEtY/s320/Redes.jpg"/>
          <p:cNvPicPr>
            <a:picLocks noChangeAspect="1" noChangeArrowheads="1"/>
          </p:cNvPicPr>
          <p:nvPr/>
        </p:nvPicPr>
        <p:blipFill>
          <a:blip r:embed="rId3"/>
          <a:srcRect/>
          <a:stretch>
            <a:fillRect/>
          </a:stretch>
        </p:blipFill>
        <p:spPr bwMode="auto">
          <a:xfrm>
            <a:off x="5500694" y="4143380"/>
            <a:ext cx="3286148" cy="2521448"/>
          </a:xfrm>
          <a:prstGeom prst="rect">
            <a:avLst/>
          </a:prstGeom>
          <a:noFill/>
        </p:spPr>
      </p:pic>
    </p:spTree>
  </p:cSld>
  <p:clrMapOvr>
    <a:masterClrMapping/>
  </p:clrMapOvr>
  <p:transition>
    <p:cover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6"/>
          <p:cNvGraphicFramePr>
            <a:graphicFrameLocks noChangeAspect="1"/>
          </p:cNvGraphicFramePr>
          <p:nvPr/>
        </p:nvGraphicFramePr>
        <p:xfrm>
          <a:off x="642910" y="3071810"/>
          <a:ext cx="3929090" cy="2513013"/>
        </p:xfrm>
        <a:graphic>
          <a:graphicData uri="http://schemas.openxmlformats.org/presentationml/2006/ole">
            <mc:AlternateContent xmlns:mc="http://schemas.openxmlformats.org/markup-compatibility/2006">
              <mc:Choice xmlns:v="urn:schemas-microsoft-com:vml" Requires="v">
                <p:oleObj spid="_x0000_s19475" name="Imagen de mapa de bits" r:id="rId3" imgW="4563112" imgH="2180952" progId="PBrush">
                  <p:embed/>
                </p:oleObj>
              </mc:Choice>
              <mc:Fallback>
                <p:oleObj name="Imagen de mapa de bits" r:id="rId3" imgW="4563112" imgH="2180952" progId="PBrush">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10" y="3071810"/>
                        <a:ext cx="3929090" cy="251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7"/>
          <p:cNvSpPr>
            <a:spLocks noChangeArrowheads="1"/>
          </p:cNvSpPr>
          <p:nvPr/>
        </p:nvSpPr>
        <p:spPr bwMode="auto">
          <a:xfrm>
            <a:off x="755650" y="692150"/>
            <a:ext cx="7488238" cy="1938992"/>
          </a:xfrm>
          <a:prstGeom prst="rect">
            <a:avLst/>
          </a:prstGeom>
          <a:noFill/>
          <a:ln w="9525">
            <a:noFill/>
            <a:miter lim="800000"/>
            <a:headEnd/>
            <a:tailEnd/>
          </a:ln>
        </p:spPr>
        <p:txBody>
          <a:bodyPr>
            <a:spAutoFit/>
          </a:bodyPr>
          <a:lstStyle/>
          <a:p>
            <a:pPr>
              <a:buFontTx/>
              <a:buChar char="•"/>
            </a:pPr>
            <a:r>
              <a:rPr lang="en-US" sz="2400" b="1" dirty="0" smtClean="0">
                <a:solidFill>
                  <a:srgbClr val="FFFFCC"/>
                </a:solidFill>
              </a:rPr>
              <a:t>  </a:t>
            </a:r>
            <a:r>
              <a:rPr lang="en-US" sz="2400" b="1" dirty="0" smtClean="0">
                <a:solidFill>
                  <a:srgbClr val="FFFF00"/>
                </a:solidFill>
              </a:rPr>
              <a:t>Red </a:t>
            </a:r>
            <a:r>
              <a:rPr lang="en-US" sz="2400" b="1" dirty="0">
                <a:solidFill>
                  <a:srgbClr val="FFFF00"/>
                </a:solidFill>
              </a:rPr>
              <a:t>de </a:t>
            </a:r>
            <a:r>
              <a:rPr lang="en-US" sz="2400" b="1" dirty="0" err="1">
                <a:solidFill>
                  <a:srgbClr val="FFFF00"/>
                </a:solidFill>
              </a:rPr>
              <a:t>área</a:t>
            </a:r>
            <a:r>
              <a:rPr lang="en-US" sz="2400" b="1" dirty="0">
                <a:solidFill>
                  <a:srgbClr val="FFFF00"/>
                </a:solidFill>
              </a:rPr>
              <a:t> </a:t>
            </a:r>
            <a:r>
              <a:rPr lang="en-US" sz="2400" b="1" dirty="0" err="1">
                <a:solidFill>
                  <a:srgbClr val="FFFF00"/>
                </a:solidFill>
              </a:rPr>
              <a:t>extensa</a:t>
            </a:r>
            <a:r>
              <a:rPr lang="en-US" sz="2400" b="1" dirty="0">
                <a:solidFill>
                  <a:srgbClr val="FFFF00"/>
                </a:solidFill>
              </a:rPr>
              <a:t> : Wide Area Network (WAN)</a:t>
            </a:r>
            <a:r>
              <a:rPr lang="es-MX" sz="2400" b="1" dirty="0">
                <a:solidFill>
                  <a:srgbClr val="FFFF00"/>
                </a:solidFill>
              </a:rPr>
              <a:t> </a:t>
            </a:r>
          </a:p>
          <a:p>
            <a:pPr marL="265113"/>
            <a:r>
              <a:rPr lang="es-MX" sz="2400" dirty="0"/>
              <a:t>Conecta computadoras que se encuentran en áreas geográficas dispersas, por ejemplo, ciudades, estados e incluso países. Una WAN está formada por la unión de dos o más redes LAN.</a:t>
            </a:r>
          </a:p>
        </p:txBody>
      </p:sp>
      <p:pic>
        <p:nvPicPr>
          <p:cNvPr id="19459" name="Picture 3" descr="http://www.jegsworks.com/lessons-sp/lesson7/wan-world.gif"/>
          <p:cNvPicPr>
            <a:picLocks noChangeAspect="1" noChangeArrowheads="1"/>
          </p:cNvPicPr>
          <p:nvPr/>
        </p:nvPicPr>
        <p:blipFill>
          <a:blip r:embed="rId5"/>
          <a:srcRect/>
          <a:stretch>
            <a:fillRect/>
          </a:stretch>
        </p:blipFill>
        <p:spPr bwMode="auto">
          <a:xfrm>
            <a:off x="4929190" y="3000372"/>
            <a:ext cx="3718583" cy="2776543"/>
          </a:xfrm>
          <a:prstGeom prst="rect">
            <a:avLst/>
          </a:prstGeom>
          <a:noFill/>
        </p:spPr>
      </p:pic>
    </p:spTree>
  </p:cSld>
  <p:clrMapOvr>
    <a:masterClrMapping/>
  </p:clrMapOvr>
  <p:transition>
    <p:cover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755650" y="692150"/>
            <a:ext cx="7488238" cy="2677656"/>
          </a:xfrm>
          <a:prstGeom prst="rect">
            <a:avLst/>
          </a:prstGeom>
          <a:noFill/>
          <a:ln w="9525">
            <a:noFill/>
            <a:miter lim="800000"/>
            <a:headEnd/>
            <a:tailEnd/>
          </a:ln>
        </p:spPr>
        <p:txBody>
          <a:bodyPr>
            <a:spAutoFit/>
          </a:bodyPr>
          <a:lstStyle/>
          <a:p>
            <a:pPr marL="265113" indent="-265113">
              <a:buFontTx/>
              <a:buChar char="•"/>
            </a:pPr>
            <a:r>
              <a:rPr lang="en-US" sz="2400" b="1" dirty="0" smtClean="0">
                <a:solidFill>
                  <a:srgbClr val="FFFFCC"/>
                </a:solidFill>
              </a:rPr>
              <a:t> </a:t>
            </a:r>
            <a:r>
              <a:rPr lang="en-US" sz="2400" b="1" dirty="0" smtClean="0">
                <a:solidFill>
                  <a:srgbClr val="FFFF00"/>
                </a:solidFill>
              </a:rPr>
              <a:t>Red </a:t>
            </a:r>
            <a:r>
              <a:rPr lang="en-US" sz="2400" b="1" dirty="0">
                <a:solidFill>
                  <a:srgbClr val="FFFF00"/>
                </a:solidFill>
              </a:rPr>
              <a:t>de </a:t>
            </a:r>
            <a:r>
              <a:rPr lang="en-US" sz="2400" b="1" dirty="0" err="1">
                <a:solidFill>
                  <a:srgbClr val="FFFF00"/>
                </a:solidFill>
              </a:rPr>
              <a:t>área</a:t>
            </a:r>
            <a:r>
              <a:rPr lang="en-US" sz="2400" b="1" dirty="0">
                <a:solidFill>
                  <a:srgbClr val="FFFF00"/>
                </a:solidFill>
              </a:rPr>
              <a:t> </a:t>
            </a:r>
            <a:r>
              <a:rPr lang="en-US" sz="2400" b="1" dirty="0" err="1" smtClean="0">
                <a:solidFill>
                  <a:srgbClr val="FFFF00"/>
                </a:solidFill>
              </a:rPr>
              <a:t>metropolitana</a:t>
            </a:r>
            <a:r>
              <a:rPr lang="en-US" sz="2400" b="1" dirty="0" smtClean="0">
                <a:solidFill>
                  <a:srgbClr val="FFFF00"/>
                </a:solidFill>
              </a:rPr>
              <a:t> </a:t>
            </a:r>
            <a:r>
              <a:rPr lang="en-US" sz="2400" b="1" dirty="0">
                <a:solidFill>
                  <a:srgbClr val="FFFF00"/>
                </a:solidFill>
              </a:rPr>
              <a:t>: </a:t>
            </a:r>
            <a:r>
              <a:rPr lang="en-US" sz="2400" b="1" dirty="0" smtClean="0">
                <a:solidFill>
                  <a:srgbClr val="FFFF00"/>
                </a:solidFill>
              </a:rPr>
              <a:t>Metropolitan </a:t>
            </a:r>
            <a:r>
              <a:rPr lang="en-US" sz="2400" b="1" dirty="0">
                <a:solidFill>
                  <a:srgbClr val="FFFF00"/>
                </a:solidFill>
              </a:rPr>
              <a:t>Area Network </a:t>
            </a:r>
            <a:r>
              <a:rPr lang="en-US" sz="2400" b="1" dirty="0" smtClean="0">
                <a:solidFill>
                  <a:srgbClr val="FFFF00"/>
                </a:solidFill>
              </a:rPr>
              <a:t>(MAN</a:t>
            </a:r>
            <a:r>
              <a:rPr lang="en-US" sz="2400" b="1" dirty="0">
                <a:solidFill>
                  <a:srgbClr val="FFFF00"/>
                </a:solidFill>
              </a:rPr>
              <a:t>)</a:t>
            </a:r>
            <a:r>
              <a:rPr lang="es-MX" sz="2400" b="1" dirty="0">
                <a:solidFill>
                  <a:srgbClr val="FFFF00"/>
                </a:solidFill>
              </a:rPr>
              <a:t> </a:t>
            </a:r>
          </a:p>
          <a:p>
            <a:pPr marL="265113"/>
            <a:r>
              <a:rPr lang="es-MX" sz="2400" dirty="0" smtClean="0"/>
              <a:t>Son redes que proveen servicios de conectividad dentro de una ciudad. </a:t>
            </a:r>
          </a:p>
          <a:p>
            <a:pPr marL="265113"/>
            <a:r>
              <a:rPr lang="es-MX" sz="2400" dirty="0" smtClean="0"/>
              <a:t>Una red MAN </a:t>
            </a:r>
            <a:r>
              <a:rPr lang="es-MX" sz="2400" dirty="0"/>
              <a:t>está formada por la unión de dos o más redes LAN</a:t>
            </a:r>
            <a:r>
              <a:rPr lang="es-MX" sz="2400" dirty="0" smtClean="0"/>
              <a:t>.</a:t>
            </a:r>
          </a:p>
          <a:p>
            <a:pPr marL="265113"/>
            <a:r>
              <a:rPr lang="es-MX" sz="2400" dirty="0" smtClean="0"/>
              <a:t>Abarcan un área intermedia entre las LAN y  las WAN.</a:t>
            </a:r>
            <a:endParaRPr lang="es-MX" sz="2400" dirty="0"/>
          </a:p>
        </p:txBody>
      </p:sp>
      <p:pic>
        <p:nvPicPr>
          <p:cNvPr id="20485" name="Picture 5"/>
          <p:cNvPicPr>
            <a:picLocks noChangeAspect="1" noChangeArrowheads="1"/>
          </p:cNvPicPr>
          <p:nvPr/>
        </p:nvPicPr>
        <p:blipFill>
          <a:blip r:embed="rId2"/>
          <a:srcRect/>
          <a:stretch>
            <a:fillRect/>
          </a:stretch>
        </p:blipFill>
        <p:spPr bwMode="auto">
          <a:xfrm>
            <a:off x="2500298" y="3714752"/>
            <a:ext cx="4548177" cy="2900805"/>
          </a:xfrm>
          <a:prstGeom prst="rect">
            <a:avLst/>
          </a:prstGeom>
          <a:noFill/>
          <a:ln w="9525">
            <a:noFill/>
            <a:miter lim="800000"/>
            <a:headEnd/>
            <a:tailEnd/>
          </a:ln>
          <a:effectLst/>
        </p:spPr>
      </p:pic>
    </p:spTree>
  </p:cSld>
  <p:clrMapOvr>
    <a:masterClrMapping/>
  </p:clrMapOvr>
  <p:transition>
    <p:cover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p:cNvPicPr>
            <a:picLocks noChangeAspect="1" noChangeArrowheads="1"/>
          </p:cNvPicPr>
          <p:nvPr/>
        </p:nvPicPr>
        <p:blipFill>
          <a:blip r:embed="rId2"/>
          <a:srcRect/>
          <a:stretch>
            <a:fillRect/>
          </a:stretch>
        </p:blipFill>
        <p:spPr bwMode="auto">
          <a:xfrm>
            <a:off x="642910" y="428604"/>
            <a:ext cx="7924824" cy="5941552"/>
          </a:xfrm>
          <a:prstGeom prst="rect">
            <a:avLst/>
          </a:prstGeom>
          <a:noFill/>
          <a:ln w="9525">
            <a:noFill/>
            <a:miter lim="800000"/>
            <a:headEnd/>
            <a:tailEnd/>
          </a:ln>
          <a:effectLst/>
        </p:spPr>
      </p:pic>
    </p:spTree>
  </p:cSld>
  <p:clrMapOvr>
    <a:masterClrMapping/>
  </p:clrMapOvr>
  <p:transition>
    <p:cover dir="ld"/>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8947</TotalTime>
  <Words>1639</Words>
  <Application>Microsoft Office PowerPoint</Application>
  <PresentationFormat>Presentación en pantalla (4:3)</PresentationFormat>
  <Paragraphs>165</Paragraphs>
  <Slides>32</Slides>
  <Notes>4</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32</vt:i4>
      </vt:variant>
    </vt:vector>
  </HeadingPairs>
  <TitlesOfParts>
    <vt:vector size="34" baseType="lpstr">
      <vt:lpstr>Tema de Office</vt:lpstr>
      <vt:lpstr>Imagen de mapa de bits</vt:lpstr>
      <vt:lpstr>Tema 5 Redes e Internet </vt:lpstr>
      <vt:lpstr>Contenido</vt:lpstr>
      <vt:lpstr>Presentación de PowerPoint</vt:lpstr>
      <vt:lpstr>Beneficios de una red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Componentes lógicos de una red</vt:lpstr>
      <vt:lpstr> Sistema operativo de red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5. Redes e Internet</dc:title>
  <dc:creator>Usuario</dc:creator>
  <cp:lastModifiedBy>evaluador</cp:lastModifiedBy>
  <cp:revision>175</cp:revision>
  <dcterms:created xsi:type="dcterms:W3CDTF">2013-03-11T15:38:55Z</dcterms:created>
  <dcterms:modified xsi:type="dcterms:W3CDTF">2018-11-09T20:55:57Z</dcterms:modified>
</cp:coreProperties>
</file>